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000000"/>
    <a:srgbClr val="A9D18E"/>
    <a:srgbClr val="FF0000"/>
    <a:srgbClr val="CCECFF"/>
    <a:srgbClr val="FFCC66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188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65606-C708-4501-80E0-2696536DB92B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5DCEF-7B41-4BE2-AF4B-FC2EBD6B6E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38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65606-C708-4501-80E0-2696536DB92B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5DCEF-7B41-4BE2-AF4B-FC2EBD6B6E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378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65606-C708-4501-80E0-2696536DB92B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5DCEF-7B41-4BE2-AF4B-FC2EBD6B6E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395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65606-C708-4501-80E0-2696536DB92B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5DCEF-7B41-4BE2-AF4B-FC2EBD6B6E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8816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65606-C708-4501-80E0-2696536DB92B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5DCEF-7B41-4BE2-AF4B-FC2EBD6B6E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5951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65606-C708-4501-80E0-2696536DB92B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5DCEF-7B41-4BE2-AF4B-FC2EBD6B6E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481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65606-C708-4501-80E0-2696536DB92B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5DCEF-7B41-4BE2-AF4B-FC2EBD6B6E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826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65606-C708-4501-80E0-2696536DB92B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5DCEF-7B41-4BE2-AF4B-FC2EBD6B6E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485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65606-C708-4501-80E0-2696536DB92B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5DCEF-7B41-4BE2-AF4B-FC2EBD6B6E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618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65606-C708-4501-80E0-2696536DB92B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5DCEF-7B41-4BE2-AF4B-FC2EBD6B6E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0764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65606-C708-4501-80E0-2696536DB92B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5DCEF-7B41-4BE2-AF4B-FC2EBD6B6E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2041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65606-C708-4501-80E0-2696536DB92B}" type="datetimeFigureOut">
              <a:rPr lang="ru-RU" smtClean="0"/>
              <a:t>17.03.2025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5DCEF-7B41-4BE2-AF4B-FC2EBD6B6E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489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1A516E4-B716-C9A5-5035-07C5E2806D42}"/>
              </a:ext>
            </a:extLst>
          </p:cNvPr>
          <p:cNvSpPr txBox="1"/>
          <p:nvPr/>
        </p:nvSpPr>
        <p:spPr>
          <a:xfrm>
            <a:off x="6181" y="1109424"/>
            <a:ext cx="6845638" cy="2800767"/>
          </a:xfrm>
          <a:prstGeom prst="rect">
            <a:avLst/>
          </a:prstGeom>
          <a:solidFill>
            <a:srgbClr val="CCECFF">
              <a:alpha val="69020"/>
            </a:srgb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Verdana" panose="020B0604030504040204" pitchFamily="34" charset="0"/>
                <a:ea typeface="Verdana" panose="020B0604030504040204" pitchFamily="34" charset="0"/>
              </a:rPr>
              <a:t>1. ЧТО ТАКОЕ ТЕРРОРИЗМ И ЭКСТРЕМИЗМ?</a:t>
            </a:r>
          </a:p>
          <a:p>
            <a:pPr algn="just"/>
            <a:r>
              <a:rPr lang="ru-RU" sz="1600" dirty="0">
                <a:latin typeface="Verdana" panose="020B0604030504040204" pitchFamily="34" charset="0"/>
                <a:ea typeface="Verdana" panose="020B0604030504040204" pitchFamily="34" charset="0"/>
              </a:rPr>
              <a:t>Терроризм — это преступные действия с использованием насилия или угроз с целью запугивания людей, создания общественной опасности и принуждения власти к определённым решениям. Экстремизм — это призывы к насилию, разжиганию ненависти или вражды на основе расы, национальности, религии или политических убеждений, направленные на нарушение прав и свобод людей. Эти действия опасны для общества и противоречат закону, поэтому в России действует ряд мер по противодействию идеологии терроризма и экстремизма.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3637F9-1BA6-7E2A-F585-9E7A0FB5A645}"/>
              </a:ext>
            </a:extLst>
          </p:cNvPr>
          <p:cNvSpPr txBox="1"/>
          <p:nvPr/>
        </p:nvSpPr>
        <p:spPr>
          <a:xfrm>
            <a:off x="9533" y="3922898"/>
            <a:ext cx="6840000" cy="263149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2. ЗАКОНЫ РФ О ПРОТИВОДЕЙСТВИИ ТЕРРОРИЗМУ И ЭКСТРЕМИЗМУ</a:t>
            </a:r>
          </a:p>
          <a:p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Федеральным закон от 06.03.2006г. №35-ФЗ «О противодействии терроризму» - определяет меры по защите граждан от угроз терроризма, а также ответственность за участие в террористической деятельности. Федеральный закон от 25.07.2002г. №114-ФЗ «0 противодействии экстремистской деятельности» - запрещает действия и пропаганду, направленные на возбуждение ненависти или призывы к насилию, и определяет ответственность за такие действия.</a:t>
            </a:r>
          </a:p>
          <a:p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Уголовный кодекс РФ - устанавливает уголовную ответственность за участие в экстремистской и террористической деятельности, а также за ее поддержку или финансирование (статьи 205, 205.1, 282 и др. ).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43A9CD2-307C-4890-9D7C-FB25B47B5FD3}"/>
              </a:ext>
            </a:extLst>
          </p:cNvPr>
          <p:cNvSpPr txBox="1"/>
          <p:nvPr/>
        </p:nvSpPr>
        <p:spPr>
          <a:xfrm>
            <a:off x="18000" y="6554388"/>
            <a:ext cx="6840000" cy="33239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5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3. КАК РАСПОЗНАТЬ ЭКСТРЕМИСТСКУЮ И ТЕРРОРИСТИЧЕСКУЮ ПРОПАГАНДУ?</a:t>
            </a:r>
          </a:p>
          <a:p>
            <a:pPr algn="just"/>
            <a:r>
              <a:rPr lang="ru-RU" sz="15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Экстремистская и террористическая идеология может распространяться через:</a:t>
            </a:r>
          </a:p>
          <a:p>
            <a:pPr algn="just"/>
            <a:r>
              <a:rPr lang="ru-RU" sz="15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Социальные сети и интернет — публикации, призывающие к насилию, ненависти или вражде на основе национальности, религии, политических взглядов.</a:t>
            </a:r>
          </a:p>
          <a:p>
            <a:pPr algn="just"/>
            <a:r>
              <a:rPr lang="ru-RU" sz="15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Чаты и мессенджеры — неизвестные люди могут отправлять подозрительные ссылки или сообщения.</a:t>
            </a:r>
          </a:p>
          <a:p>
            <a:pPr algn="just"/>
            <a:r>
              <a:rPr lang="ru-RU" sz="15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Книги и листовки с содержанием, побуждающим к ненависти и вражде.</a:t>
            </a:r>
          </a:p>
          <a:p>
            <a:pPr algn="just"/>
            <a:r>
              <a:rPr lang="ru-RU" sz="15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Признаки экстремистских материалов:</a:t>
            </a:r>
          </a:p>
          <a:p>
            <a:pPr algn="just"/>
            <a:r>
              <a:rPr lang="ru-RU" sz="15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Призывы к насилию или нарушению закона.</a:t>
            </a:r>
          </a:p>
          <a:p>
            <a:pPr algn="just"/>
            <a:r>
              <a:rPr lang="ru-RU" sz="15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Унижение людей по национальному, религиозному или иному признаку. Утверждения о превосходстве одной группы людей над другой.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504C1AD-A728-8ECB-EBE4-370BB768F395}"/>
              </a:ext>
            </a:extLst>
          </p:cNvPr>
          <p:cNvSpPr txBox="1"/>
          <p:nvPr/>
        </p:nvSpPr>
        <p:spPr>
          <a:xfrm>
            <a:off x="0" y="16929"/>
            <a:ext cx="6858000" cy="107721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600" b="1" dirty="0">
              <a:solidFill>
                <a:srgbClr val="C00000"/>
              </a:solidFill>
            </a:endParaRPr>
          </a:p>
          <a:p>
            <a:pPr algn="ctr"/>
            <a:r>
              <a:rPr lang="ru-RU" sz="1600" b="1" dirty="0">
                <a:solidFill>
                  <a:srgbClr val="C00000"/>
                </a:solidFill>
              </a:rPr>
              <a:t>ПАМЯТКА ДЛЯ ПОДРОСТКА </a:t>
            </a:r>
          </a:p>
          <a:p>
            <a:pPr algn="ctr"/>
            <a:r>
              <a:rPr lang="ru-RU" sz="1600" b="1" dirty="0">
                <a:solidFill>
                  <a:srgbClr val="C00000"/>
                </a:solidFill>
              </a:rPr>
              <a:t>«ПРОТИВОДЕЙСТВИЕ ТЕРРОРИЗМУ И ЭКСТРЕМИЗМУ»</a:t>
            </a:r>
          </a:p>
          <a:p>
            <a:pPr algn="ctr"/>
            <a:endParaRPr lang="ru-RU" sz="1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437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50E5699F-5982-4D91-BEDE-F9213120823F}"/>
              </a:ext>
            </a:extLst>
          </p:cNvPr>
          <p:cNvSpPr txBox="1"/>
          <p:nvPr/>
        </p:nvSpPr>
        <p:spPr>
          <a:xfrm>
            <a:off x="0" y="6586418"/>
            <a:ext cx="6858000" cy="3293209"/>
          </a:xfrm>
          <a:prstGeom prst="rect">
            <a:avLst/>
          </a:prstGeom>
          <a:solidFill>
            <a:srgbClr val="FF0000">
              <a:alpha val="25882"/>
            </a:srgb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6. КУДА ОБРАЩАТЬСЯ, ЕСЛИ ТЫ СТОЛКНУЛСЯ С ПРИЗНАКАМИ ЭКСТРЕМИЗМА ИЛИ ТЕРРОРИЗМА?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Сообщи взрослым. Если заметил признаки пропаганды экстремизма или подозрительные действия сразу расскажи родителям или учителю.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Обратись к школьному психологу или социальному педагогу. Они помогут разобраться в ситуации и дать правильный совет. Позвони в правоохранительные органы (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телефон 102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) или воспользуйся линией Роскомнадзора для сообщений о противоправной информации в интернете. </a:t>
            </a:r>
          </a:p>
          <a:p>
            <a:pPr algn="just"/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EC40233-E3FE-8D8D-E53D-CA863CB8CDFD}"/>
              </a:ext>
            </a:extLst>
          </p:cNvPr>
          <p:cNvSpPr txBox="1"/>
          <p:nvPr/>
        </p:nvSpPr>
        <p:spPr>
          <a:xfrm>
            <a:off x="0" y="3046988"/>
            <a:ext cx="6858000" cy="3539430"/>
          </a:xfrm>
          <a:prstGeom prst="rect">
            <a:avLst/>
          </a:prstGeom>
          <a:solidFill>
            <a:srgbClr val="FFCCFF"/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5. ОТВЕТСТВЕННОСТЬ ЗА УЧАСТИЕ В ЭКСТРЕМИСТСКОЙ И ТЕРРОРИСТИЧЕСКОЙ ДЕЯТЕЛЬНОСТИ.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 России участие в экстремистской и террористической деятельности строго наказуемо. За нарушение законодательства можно понести: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Административную ответственность — штрафы, общественные работы и ограничения. Уголовную ответственность (с 14 лет) — лишение свободы на срок до нескольких лет за серьёзные правонарушения. 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Запомни: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Терроризм и экстремизм не имеют оправданий. Законодательство России защищает каждого гражданина от проявлений насилия, ненависти и угроз. Знание своих прав и обязанностей помогает противостоять идеологии терроризма и экстремизма и сохранять безопасность общества.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FBD732F-93A3-C15E-A87E-9CEEED6FCBF8}"/>
              </a:ext>
            </a:extLst>
          </p:cNvPr>
          <p:cNvSpPr txBox="1"/>
          <p:nvPr/>
        </p:nvSpPr>
        <p:spPr>
          <a:xfrm>
            <a:off x="0" y="0"/>
            <a:ext cx="6858000" cy="3046988"/>
          </a:xfrm>
          <a:prstGeom prst="rect">
            <a:avLst/>
          </a:prstGeom>
          <a:solidFill>
            <a:srgbClr val="A9D18E">
              <a:alpha val="20000"/>
            </a:srgb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4. КАК ЗАЩИТИТЬ СЕБЯ ОТ ВОВЛЕЧЕНИЯ В ЭКСТРЕМИСТСКУЮ И ТЕРРОРИСТИЧЕСКУЮ ДЕЯТЕЛЬНОСТЬ?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Будь критичен к информации в интернете. Проверяй источники, не доверяй подозрительным сайтам и сообщениям. Не вступай в подозрительные группы в социальных сетях, которые пропагандируют насилие, агрессию или ненависть.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Сохраняй безопасную дистанцию от людей, которые могут убеждать тебя в незаконных действиях или склонять к агрессии.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Не поддавайся на провокации и агрессивные споры в сети и в реальной жизни.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Не распространяй экстремистские материалы (включая репосты] — это может повлечь правовую ответственность.</a:t>
            </a:r>
          </a:p>
        </p:txBody>
      </p:sp>
    </p:spTree>
    <p:extLst>
      <p:ext uri="{BB962C8B-B14F-4D97-AF65-F5344CB8AC3E}">
        <p14:creationId xmlns:p14="http://schemas.microsoft.com/office/powerpoint/2010/main" val="9687099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70</TotalTime>
  <Words>556</Words>
  <Application>Microsoft Office PowerPoint</Application>
  <PresentationFormat>Лист A4 (210x297 мм)</PresentationFormat>
  <Paragraphs>30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Наталья Васильевна</dc:creator>
  <cp:lastModifiedBy>Наталья Васильевна</cp:lastModifiedBy>
  <cp:revision>2</cp:revision>
  <dcterms:created xsi:type="dcterms:W3CDTF">2025-03-16T19:42:11Z</dcterms:created>
  <dcterms:modified xsi:type="dcterms:W3CDTF">2025-03-17T20:54:30Z</dcterms:modified>
</cp:coreProperties>
</file>