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66" r:id="rId2"/>
    <p:sldId id="269" r:id="rId3"/>
    <p:sldId id="280" r:id="rId4"/>
    <p:sldId id="274" r:id="rId5"/>
    <p:sldId id="278" r:id="rId6"/>
    <p:sldId id="279" r:id="rId7"/>
    <p:sldId id="275" r:id="rId8"/>
    <p:sldId id="282" r:id="rId9"/>
  </p:sldIdLst>
  <p:sldSz cx="12198350" cy="6916738"/>
  <p:notesSz cx="7559675" cy="10691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8">
          <p15:clr>
            <a:srgbClr val="A4A3A4"/>
          </p15:clr>
        </p15:guide>
        <p15:guide id="2" pos="38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6C38"/>
    <a:srgbClr val="008744"/>
    <a:srgbClr val="7BB125"/>
    <a:srgbClr val="0F3E1E"/>
    <a:srgbClr val="5B9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000" autoAdjust="0"/>
  </p:normalViewPr>
  <p:slideViewPr>
    <p:cSldViewPr showGuides="1">
      <p:cViewPr>
        <p:scale>
          <a:sx n="100" d="100"/>
          <a:sy n="100" d="100"/>
        </p:scale>
        <p:origin x="870" y="132"/>
      </p:cViewPr>
      <p:guideLst>
        <p:guide orient="horz" pos="2178"/>
        <p:guide pos="3842"/>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C8F0A6A4-C8C1-42B0-B9A5-BB1E09133994}" type="datetimeFigureOut">
              <a:rPr lang="ru-RU" smtClean="0"/>
              <a:t>18.11.2025</a:t>
            </a:fld>
            <a:endParaRPr lang="ru-RU"/>
          </a:p>
        </p:txBody>
      </p:sp>
      <p:sp>
        <p:nvSpPr>
          <p:cNvPr id="4" name="Образ слайда 3"/>
          <p:cNvSpPr>
            <a:spLocks noGrp="1" noRot="1" noChangeAspect="1"/>
          </p:cNvSpPr>
          <p:nvPr>
            <p:ph type="sldImg" idx="2"/>
          </p:nvPr>
        </p:nvSpPr>
        <p:spPr>
          <a:xfrm>
            <a:off x="598488" y="1336675"/>
            <a:ext cx="6362700" cy="3608388"/>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467C8B33-0870-4C25-968A-73B2E0086D6A}" type="slidenum">
              <a:rPr lang="ru-RU" smtClean="0"/>
              <a:t>‹#›</a:t>
            </a:fld>
            <a:endParaRPr lang="ru-RU"/>
          </a:p>
        </p:txBody>
      </p:sp>
    </p:spTree>
    <p:extLst>
      <p:ext uri="{BB962C8B-B14F-4D97-AF65-F5344CB8AC3E}">
        <p14:creationId xmlns:p14="http://schemas.microsoft.com/office/powerpoint/2010/main" val="2204834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467C8B33-0870-4C25-968A-73B2E0086D6A}" type="slidenum">
              <a:rPr lang="ru-RU" smtClean="0"/>
              <a:t>2</a:t>
            </a:fld>
            <a:endParaRPr lang="ru-RU"/>
          </a:p>
        </p:txBody>
      </p:sp>
    </p:spTree>
    <p:extLst>
      <p:ext uri="{BB962C8B-B14F-4D97-AF65-F5344CB8AC3E}">
        <p14:creationId xmlns:p14="http://schemas.microsoft.com/office/powerpoint/2010/main" val="3012594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467C8B33-0870-4C25-968A-73B2E0086D6A}" type="slidenum">
              <a:rPr lang="ru-RU" smtClean="0"/>
              <a:t>7</a:t>
            </a:fld>
            <a:endParaRPr lang="ru-RU"/>
          </a:p>
        </p:txBody>
      </p:sp>
    </p:spTree>
    <p:extLst>
      <p:ext uri="{BB962C8B-B14F-4D97-AF65-F5344CB8AC3E}">
        <p14:creationId xmlns:p14="http://schemas.microsoft.com/office/powerpoint/2010/main" val="3799817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467C8B33-0870-4C25-968A-73B2E0086D6A}" type="slidenum">
              <a:rPr lang="ru-RU" smtClean="0"/>
              <a:t>8</a:t>
            </a:fld>
            <a:endParaRPr lang="ru-RU"/>
          </a:p>
        </p:txBody>
      </p:sp>
    </p:spTree>
    <p:extLst>
      <p:ext uri="{BB962C8B-B14F-4D97-AF65-F5344CB8AC3E}">
        <p14:creationId xmlns:p14="http://schemas.microsoft.com/office/powerpoint/2010/main" val="2546070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4387063"/>
            <a:ext cx="10979150" cy="857257"/>
          </a:xfrm>
        </p:spPr>
        <p:txBody>
          <a:bodyPr>
            <a:normAutofit/>
          </a:bodyPr>
          <a:lstStyle>
            <a:lvl1pPr algn="ctr">
              <a:defRPr sz="2500" b="1">
                <a:solidFill>
                  <a:schemeClr val="bg1"/>
                </a:solidFill>
              </a:defRPr>
            </a:lvl1pPr>
          </a:lstStyle>
          <a:p>
            <a:r>
              <a:rPr lang="ru-RU" dirty="0"/>
              <a:t>Образец заголовка</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840" y="276840"/>
            <a:ext cx="10978200" cy="1152360"/>
          </a:xfrm>
          <a:prstGeom prst="rect">
            <a:avLst/>
          </a:prstGeom>
        </p:spPr>
        <p:txBody>
          <a:bodyPr lIns="0" tIns="0" rIns="0" bIns="0" anchor="ctr">
            <a:spAutoFit/>
          </a:bodyPr>
          <a:lstStyle/>
          <a:p>
            <a:endParaRPr lang="ru-RU" sz="2200" b="0" strike="noStrike" spc="-1" dirty="0">
              <a:solidFill>
                <a:srgbClr val="000000"/>
              </a:solidFill>
              <a:latin typeface="Calibri"/>
            </a:endParaRPr>
          </a:p>
        </p:txBody>
      </p:sp>
      <p:sp>
        <p:nvSpPr>
          <p:cNvPr id="6" name="PlaceHolder 2"/>
          <p:cNvSpPr>
            <a:spLocks noGrp="1"/>
          </p:cNvSpPr>
          <p:nvPr>
            <p:ph type="subTitle"/>
          </p:nvPr>
        </p:nvSpPr>
        <p:spPr>
          <a:xfrm>
            <a:off x="609840" y="1613880"/>
            <a:ext cx="10978200" cy="4564440"/>
          </a:xfrm>
          <a:prstGeom prst="rect">
            <a:avLst/>
          </a:prstGeom>
        </p:spPr>
        <p:txBody>
          <a:bodyPr lIns="0" tIns="0" rIns="0" bIns="0" anchor="ctr">
            <a:spAutoFit/>
          </a:bodyPr>
          <a:lstStyle/>
          <a:p>
            <a:pPr algn="ctr"/>
            <a:endParaRPr lang="ru-RU" sz="3200" b="0" strike="noStrike" spc="-1" dirty="0">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PlaceHolder 2"/>
          <p:cNvSpPr>
            <a:spLocks noGrp="1"/>
          </p:cNvSpPr>
          <p:nvPr>
            <p:ph type="dt"/>
          </p:nvPr>
        </p:nvSpPr>
        <p:spPr>
          <a:xfrm>
            <a:off x="609840" y="6410880"/>
            <a:ext cx="2845800" cy="367920"/>
          </a:xfrm>
          <a:prstGeom prst="rect">
            <a:avLst/>
          </a:prstGeom>
        </p:spPr>
        <p:txBody>
          <a:bodyPr lIns="109080" tIns="54720" rIns="109080" bIns="54720" anchor="ctr">
            <a:noAutofit/>
          </a:bodyPr>
          <a:lstStyle>
            <a:lvl1pPr>
              <a:defRPr>
                <a:latin typeface="Open Sans" pitchFamily="34" charset="0"/>
                <a:ea typeface="Open Sans" pitchFamily="34" charset="0"/>
                <a:cs typeface="Open Sans" pitchFamily="34" charset="0"/>
              </a:defRPr>
            </a:lvl1pPr>
          </a:lstStyle>
          <a:p>
            <a:fld id="{16B4AC7E-8876-43E7-A04E-69F9915CDC61}" type="datetime">
              <a:rPr lang="ru-RU" sz="1400" spc="-1" smtClean="0">
                <a:solidFill>
                  <a:srgbClr val="8B8B8B"/>
                </a:solidFill>
              </a:rPr>
              <a:pPr/>
              <a:t>18.11.2025</a:t>
            </a:fld>
            <a:endParaRPr lang="ru-RU" sz="1400" spc="-1" dirty="0"/>
          </a:p>
        </p:txBody>
      </p:sp>
      <p:sp>
        <p:nvSpPr>
          <p:cNvPr id="2" name="PlaceHolder 3"/>
          <p:cNvSpPr>
            <a:spLocks noGrp="1"/>
          </p:cNvSpPr>
          <p:nvPr>
            <p:ph type="ftr"/>
          </p:nvPr>
        </p:nvSpPr>
        <p:spPr>
          <a:xfrm>
            <a:off x="4167720" y="6410880"/>
            <a:ext cx="3862440" cy="367920"/>
          </a:xfrm>
          <a:prstGeom prst="rect">
            <a:avLst/>
          </a:prstGeom>
        </p:spPr>
        <p:txBody>
          <a:bodyPr lIns="109080" tIns="54720" rIns="109080" bIns="54720" anchor="ctr">
            <a:noAutofit/>
          </a:bodyPr>
          <a:lstStyle>
            <a:lvl1pPr>
              <a:defRPr>
                <a:latin typeface="Open Sans" pitchFamily="34" charset="0"/>
                <a:ea typeface="Open Sans" pitchFamily="34" charset="0"/>
                <a:cs typeface="Open Sans" pitchFamily="34" charset="0"/>
              </a:defRPr>
            </a:lvl1pPr>
          </a:lstStyle>
          <a:p>
            <a:endParaRPr lang="ru-RU" sz="2400" spc="-1" dirty="0"/>
          </a:p>
        </p:txBody>
      </p:sp>
      <p:sp>
        <p:nvSpPr>
          <p:cNvPr id="3" name="PlaceHolder 4"/>
          <p:cNvSpPr>
            <a:spLocks noGrp="1"/>
          </p:cNvSpPr>
          <p:nvPr>
            <p:ph type="sldNum"/>
          </p:nvPr>
        </p:nvSpPr>
        <p:spPr>
          <a:xfrm>
            <a:off x="8742240" y="6410880"/>
            <a:ext cx="2845800" cy="367920"/>
          </a:xfrm>
          <a:prstGeom prst="rect">
            <a:avLst/>
          </a:prstGeom>
        </p:spPr>
        <p:txBody>
          <a:bodyPr lIns="109080" tIns="54720" rIns="109080" bIns="54720" anchor="ctr">
            <a:noAutofit/>
          </a:bodyPr>
          <a:lstStyle>
            <a:lvl1pPr>
              <a:defRPr>
                <a:latin typeface="Open Sans" pitchFamily="34" charset="0"/>
                <a:ea typeface="Open Sans" pitchFamily="34" charset="0"/>
                <a:cs typeface="Open Sans" pitchFamily="34" charset="0"/>
              </a:defRPr>
            </a:lvl1pPr>
          </a:lstStyle>
          <a:p>
            <a:pPr algn="r"/>
            <a:fld id="{C82C3DBD-F3A5-41BF-855D-D7AA75F44B27}" type="slidenum">
              <a:rPr lang="ru-RU" sz="1400" spc="-1" smtClean="0">
                <a:solidFill>
                  <a:srgbClr val="8B8B8B"/>
                </a:solidFill>
              </a:rPr>
              <a:pPr algn="r"/>
              <a:t>‹#›</a:t>
            </a:fld>
            <a:endParaRPr lang="ru-RU" sz="1400" spc="-1" dirty="0"/>
          </a:p>
        </p:txBody>
      </p:sp>
      <p:sp>
        <p:nvSpPr>
          <p:cNvPr id="7" name="Заголовок 6"/>
          <p:cNvSpPr>
            <a:spLocks noGrp="1"/>
          </p:cNvSpPr>
          <p:nvPr>
            <p:ph type="title"/>
          </p:nvPr>
        </p:nvSpPr>
        <p:spPr>
          <a:xfrm>
            <a:off x="609600" y="276225"/>
            <a:ext cx="10979150" cy="1154113"/>
          </a:xfrm>
          <a:prstGeom prst="rect">
            <a:avLst/>
          </a:prstGeom>
        </p:spPr>
        <p:txBody>
          <a:bodyPr vert="horz" lIns="91440" tIns="45720" rIns="91440" bIns="45720" rtlCol="0" anchor="ctr">
            <a:normAutofit/>
          </a:bodyPr>
          <a:lstStyle/>
          <a:p>
            <a:r>
              <a:rPr lang="ru-RU" dirty="0"/>
              <a:t>Образец заголовка</a:t>
            </a:r>
          </a:p>
        </p:txBody>
      </p:sp>
      <p:sp>
        <p:nvSpPr>
          <p:cNvPr id="8" name="Текст 7"/>
          <p:cNvSpPr>
            <a:spLocks noGrp="1"/>
          </p:cNvSpPr>
          <p:nvPr>
            <p:ph type="body" idx="1"/>
          </p:nvPr>
        </p:nvSpPr>
        <p:spPr>
          <a:xfrm>
            <a:off x="609600" y="1614488"/>
            <a:ext cx="10979150" cy="4564062"/>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0" r:id="rId4"/>
  </p:sldLayoutIdLst>
  <p:txStyles>
    <p:titleStyle>
      <a:lvl1pPr>
        <a:defRPr sz="4000" baseline="0">
          <a:latin typeface="Open Sans" pitchFamily="34" charset="0"/>
          <a:ea typeface="Open Sans" pitchFamily="34" charset="0"/>
          <a:cs typeface="Open Sans" pitchFamily="34" charset="0"/>
        </a:defRPr>
      </a:lvl1pPr>
    </p:titleStyle>
    <p:bodyStyle>
      <a:lvl1pPr>
        <a:defRPr>
          <a:latin typeface="Open Sans" pitchFamily="34" charset="0"/>
          <a:ea typeface="Open Sans" pitchFamily="34" charset="0"/>
          <a:cs typeface="Open Sans" pitchFamily="34" charset="0"/>
        </a:defRPr>
      </a:lvl1pPr>
      <a:lvl2pPr>
        <a:defRPr>
          <a:latin typeface="Open Sans" pitchFamily="34" charset="0"/>
          <a:ea typeface="Open Sans" pitchFamily="34" charset="0"/>
          <a:cs typeface="Open Sans" pitchFamily="34" charset="0"/>
        </a:defRPr>
      </a:lvl2pPr>
      <a:lvl3pPr>
        <a:defRPr>
          <a:latin typeface="Open Sans" pitchFamily="34" charset="0"/>
          <a:ea typeface="Open Sans" pitchFamily="34" charset="0"/>
          <a:cs typeface="Open Sans" pitchFamily="34" charset="0"/>
        </a:defRPr>
      </a:lvl3pPr>
      <a:lvl4pPr>
        <a:defRPr>
          <a:latin typeface="Open Sans" pitchFamily="34" charset="0"/>
          <a:ea typeface="Open Sans" pitchFamily="34" charset="0"/>
          <a:cs typeface="Open Sans" pitchFamily="34" charset="0"/>
        </a:defRPr>
      </a:lvl4pPr>
      <a:lvl5pPr>
        <a:defRPr>
          <a:latin typeface="Open Sans" pitchFamily="34" charset="0"/>
          <a:ea typeface="Open Sans" pitchFamily="34" charset="0"/>
          <a:cs typeface="Open Sans" pitchFamily="34" charset="0"/>
        </a:defRPr>
      </a:lvl5pPr>
      <a:lvl6pPr>
        <a:defRPr>
          <a:latin typeface="Open Sans" pitchFamily="34" charset="0"/>
          <a:ea typeface="Open Sans" pitchFamily="34" charset="0"/>
          <a:cs typeface="Open Sans" pitchFamily="34" charset="0"/>
        </a:defRPr>
      </a:lvl6pPr>
      <a:lvl7pPr>
        <a:defRPr>
          <a:latin typeface="Open Sans" pitchFamily="34" charset="0"/>
          <a:ea typeface="Open Sans" pitchFamily="34" charset="0"/>
          <a:cs typeface="Open Sans" pitchFamily="34" charset="0"/>
        </a:defRPr>
      </a:lvl7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3" Type="http://schemas.openxmlformats.org/officeDocument/2006/relationships/image" Target="../media/image11.pn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 Type="http://schemas.openxmlformats.org/officeDocument/2006/relationships/image" Target="../media/image3.jpeg"/><Relationship Id="rId16" Type="http://schemas.openxmlformats.org/officeDocument/2006/relationships/image" Target="../media/image23.jpeg"/><Relationship Id="rId1" Type="http://schemas.openxmlformats.org/officeDocument/2006/relationships/slideLayout" Target="../slideLayouts/slideLayout1.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5" Type="http://schemas.openxmlformats.org/officeDocument/2006/relationships/image" Target="../media/image22.jpeg"/><Relationship Id="rId10" Type="http://schemas.openxmlformats.org/officeDocument/2006/relationships/image" Target="../media/image17.jpeg"/><Relationship Id="rId4" Type="http://schemas.microsoft.com/office/2007/relationships/hdphoto" Target="../media/hdphoto2.wdp"/><Relationship Id="rId9" Type="http://schemas.openxmlformats.org/officeDocument/2006/relationships/image" Target="../media/image16.jpeg"/><Relationship Id="rId1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login.consultant.ru/link/?req=doc&amp;base=LAW&amp;n=502701&amp;dst=2360&amp;field=134&amp;date=29.09.2025" TargetMode="External"/><Relationship Id="rId4" Type="http://schemas.openxmlformats.org/officeDocument/2006/relationships/hyperlink" Target="https://login.consultant.ru/link/?req=doc&amp;base=LAW&amp;n=507296&amp;dst=100361&amp;field=134&amp;date=29.09.202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одзаголовок 2"/>
          <p:cNvSpPr>
            <a:spLocks noGrp="1"/>
          </p:cNvSpPr>
          <p:nvPr>
            <p:ph type="subTitle" idx="4294967295"/>
          </p:nvPr>
        </p:nvSpPr>
        <p:spPr>
          <a:xfrm>
            <a:off x="626567" y="4754513"/>
            <a:ext cx="11017224" cy="1521288"/>
          </a:xfrm>
          <a:prstGeom prst="rect">
            <a:avLst/>
          </a:prstGeom>
        </p:spPr>
        <p:txBody>
          <a:bodyPr>
            <a:normAutofit fontScale="85000" lnSpcReduction="10000"/>
          </a:bodyPr>
          <a:lstStyle/>
          <a:p>
            <a:pPr algn="ctr">
              <a:spcAft>
                <a:spcPts val="600"/>
              </a:spcAft>
            </a:pPr>
            <a:r>
              <a:rPr lang="ru-RU" sz="2500" b="1" dirty="0">
                <a:solidFill>
                  <a:schemeClr val="bg1"/>
                </a:solidFill>
                <a:latin typeface="Tahoma" panose="020B0604030504040204" pitchFamily="34" charset="0"/>
                <a:ea typeface="Tahoma" panose="020B0604030504040204" pitchFamily="34" charset="0"/>
                <a:cs typeface="Tahoma" panose="020B0604030504040204" pitchFamily="34" charset="0"/>
              </a:rPr>
              <a:t>Социальный проект по предоставлению жилья под найм в с. </a:t>
            </a:r>
            <a:r>
              <a:rPr lang="ru-RU" sz="2500" b="1" dirty="0" err="1">
                <a:solidFill>
                  <a:schemeClr val="bg1"/>
                </a:solidFill>
                <a:latin typeface="Tahoma" panose="020B0604030504040204" pitchFamily="34" charset="0"/>
                <a:ea typeface="Tahoma" panose="020B0604030504040204" pitchFamily="34" charset="0"/>
                <a:cs typeface="Tahoma" panose="020B0604030504040204" pitchFamily="34" charset="0"/>
              </a:rPr>
              <a:t>Журиничи</a:t>
            </a:r>
            <a:endParaRPr lang="en-US" sz="25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r>
              <a:rPr lang="ru-RU" sz="2500" b="1" dirty="0">
                <a:solidFill>
                  <a:schemeClr val="bg1"/>
                </a:solidFill>
                <a:latin typeface="Tahoma" panose="020B0604030504040204" pitchFamily="34" charset="0"/>
                <a:ea typeface="Tahoma" panose="020B0604030504040204" pitchFamily="34" charset="0"/>
                <a:cs typeface="Tahoma" panose="020B0604030504040204" pitchFamily="34" charset="0"/>
              </a:rPr>
              <a:t>в рамках реализации государственной программы</a:t>
            </a:r>
          </a:p>
          <a:p>
            <a:pPr algn="ctr"/>
            <a:r>
              <a:rPr lang="ru-RU" sz="2500" b="1" dirty="0">
                <a:solidFill>
                  <a:schemeClr val="bg1"/>
                </a:solidFill>
                <a:latin typeface="Tahoma" panose="020B0604030504040204" pitchFamily="34" charset="0"/>
                <a:ea typeface="Tahoma" panose="020B0604030504040204" pitchFamily="34" charset="0"/>
                <a:cs typeface="Tahoma" panose="020B0604030504040204" pitchFamily="34" charset="0"/>
              </a:rPr>
              <a:t> «Комплексное развитие сельских территорий Брянской области» </a:t>
            </a:r>
          </a:p>
          <a:p>
            <a:pPr algn="ctr"/>
            <a:r>
              <a:rPr lang="ru-RU" sz="2500" b="1" dirty="0">
                <a:solidFill>
                  <a:schemeClr val="bg1"/>
                </a:solidFill>
                <a:latin typeface="Tahoma" panose="020B0604030504040204" pitchFamily="34" charset="0"/>
                <a:ea typeface="Tahoma" panose="020B0604030504040204" pitchFamily="34" charset="0"/>
                <a:cs typeface="Tahoma" panose="020B0604030504040204" pitchFamily="34" charset="0"/>
              </a:rPr>
              <a:t>для сотрудников ООО «ТК </a:t>
            </a:r>
            <a:r>
              <a:rPr lang="ru-RU" sz="2500" b="1" dirty="0" err="1">
                <a:solidFill>
                  <a:schemeClr val="bg1"/>
                </a:solidFill>
                <a:latin typeface="Tahoma" panose="020B0604030504040204" pitchFamily="34" charset="0"/>
                <a:ea typeface="Tahoma" panose="020B0604030504040204" pitchFamily="34" charset="0"/>
                <a:cs typeface="Tahoma" panose="020B0604030504040204" pitchFamily="34" charset="0"/>
              </a:rPr>
              <a:t>Журиничи</a:t>
            </a:r>
            <a:r>
              <a:rPr lang="ru-RU" sz="2500" b="1" dirty="0">
                <a:solidFill>
                  <a:schemeClr val="bg1"/>
                </a:solidFill>
                <a:latin typeface="Tahoma" panose="020B0604030504040204" pitchFamily="34" charset="0"/>
                <a:ea typeface="Tahoma" panose="020B0604030504040204" pitchFamily="34" charset="0"/>
                <a:cs typeface="Tahoma" panose="020B0604030504040204" pitchFamily="34" charset="0"/>
              </a:rPr>
              <a:t>»</a:t>
            </a:r>
          </a:p>
        </p:txBody>
      </p:sp>
      <p:sp>
        <p:nvSpPr>
          <p:cNvPr id="3" name="Подзаголовок 2">
            <a:extLst>
              <a:ext uri="{FF2B5EF4-FFF2-40B4-BE49-F238E27FC236}">
                <a16:creationId xmlns:a16="http://schemas.microsoft.com/office/drawing/2014/main" id="{7B6D6979-506E-4A20-898C-929B8541EFB4}"/>
              </a:ext>
            </a:extLst>
          </p:cNvPr>
          <p:cNvSpPr txBox="1">
            <a:spLocks/>
          </p:cNvSpPr>
          <p:nvPr/>
        </p:nvSpPr>
        <p:spPr>
          <a:xfrm>
            <a:off x="5451103" y="6393707"/>
            <a:ext cx="1296144" cy="504056"/>
          </a:xfrm>
          <a:prstGeom prst="rect">
            <a:avLst/>
          </a:prstGeom>
        </p:spPr>
        <p:txBody>
          <a:bodyPr vert="horz" lIns="91440" tIns="45720" rIns="91440" bIns="45720" rtlCol="0">
            <a:normAutofit/>
          </a:bodyPr>
          <a:lstStyle>
            <a:lvl1pPr>
              <a:defRPr>
                <a:latin typeface="Open Sans" pitchFamily="34" charset="0"/>
                <a:ea typeface="Open Sans" pitchFamily="34" charset="0"/>
                <a:cs typeface="Open Sans" pitchFamily="34" charset="0"/>
              </a:defRPr>
            </a:lvl1pPr>
            <a:lvl2pPr>
              <a:defRPr>
                <a:latin typeface="Open Sans" pitchFamily="34" charset="0"/>
                <a:ea typeface="Open Sans" pitchFamily="34" charset="0"/>
                <a:cs typeface="Open Sans" pitchFamily="34" charset="0"/>
              </a:defRPr>
            </a:lvl2pPr>
            <a:lvl3pPr>
              <a:defRPr>
                <a:latin typeface="Open Sans" pitchFamily="34" charset="0"/>
                <a:ea typeface="Open Sans" pitchFamily="34" charset="0"/>
                <a:cs typeface="Open Sans" pitchFamily="34" charset="0"/>
              </a:defRPr>
            </a:lvl3pPr>
            <a:lvl4pPr>
              <a:defRPr>
                <a:latin typeface="Open Sans" pitchFamily="34" charset="0"/>
                <a:ea typeface="Open Sans" pitchFamily="34" charset="0"/>
                <a:cs typeface="Open Sans" pitchFamily="34" charset="0"/>
              </a:defRPr>
            </a:lvl4pPr>
            <a:lvl5pPr>
              <a:defRPr>
                <a:latin typeface="Open Sans" pitchFamily="34" charset="0"/>
                <a:ea typeface="Open Sans" pitchFamily="34" charset="0"/>
                <a:cs typeface="Open Sans" pitchFamily="34" charset="0"/>
              </a:defRPr>
            </a:lvl5pPr>
            <a:lvl6pPr>
              <a:defRPr>
                <a:latin typeface="Open Sans" pitchFamily="34" charset="0"/>
                <a:ea typeface="Open Sans" pitchFamily="34" charset="0"/>
                <a:cs typeface="Open Sans" pitchFamily="34" charset="0"/>
              </a:defRPr>
            </a:lvl6pPr>
            <a:lvl7pPr>
              <a:defRPr>
                <a:latin typeface="Open Sans" pitchFamily="34" charset="0"/>
                <a:ea typeface="Open Sans" pitchFamily="34" charset="0"/>
                <a:cs typeface="Open Sans" pitchFamily="34" charset="0"/>
              </a:defRPr>
            </a:lvl7pPr>
          </a:lstStyle>
          <a:p>
            <a:pPr algn="ctr"/>
            <a:r>
              <a:rPr lang="ru-RU" sz="2500" b="1" kern="0" dirty="0">
                <a:solidFill>
                  <a:schemeClr val="bg1"/>
                </a:solidFill>
                <a:latin typeface="Tahoma" panose="020B0604030504040204" pitchFamily="34" charset="0"/>
                <a:ea typeface="Tahoma" panose="020B0604030504040204" pitchFamily="34" charset="0"/>
                <a:cs typeface="Tahoma" panose="020B0604030504040204" pitchFamily="34" charset="0"/>
              </a:rPr>
              <a:t>2026</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Заголовок 2">
            <a:extLst>
              <a:ext uri="{FF2B5EF4-FFF2-40B4-BE49-F238E27FC236}">
                <a16:creationId xmlns:a16="http://schemas.microsoft.com/office/drawing/2014/main" id="{4B991564-C3AC-4387-82C5-A2B8752A34BD}"/>
              </a:ext>
            </a:extLst>
          </p:cNvPr>
          <p:cNvSpPr txBox="1">
            <a:spLocks/>
          </p:cNvSpPr>
          <p:nvPr/>
        </p:nvSpPr>
        <p:spPr>
          <a:xfrm>
            <a:off x="1027966" y="65338"/>
            <a:ext cx="9103657" cy="792555"/>
          </a:xfrm>
          <a:prstGeom prst="rect">
            <a:avLst/>
          </a:prstGeom>
        </p:spPr>
        <p:txBody>
          <a:bodyPr/>
          <a:lstStyle>
            <a:lvl1pPr>
              <a:defRPr sz="4000" baseline="0">
                <a:latin typeface="Open Sans" pitchFamily="34" charset="0"/>
                <a:ea typeface="Open Sans" pitchFamily="34" charset="0"/>
                <a:cs typeface="Open Sans" pitchFamily="34" charset="0"/>
              </a:defRPr>
            </a:lvl1pPr>
          </a:lstStyle>
          <a:p>
            <a:r>
              <a:rPr lang="ru-RU" sz="2400" b="1" kern="0" dirty="0">
                <a:latin typeface="Tahoma" panose="020B0604030504040204" pitchFamily="34" charset="0"/>
                <a:ea typeface="Tahoma" panose="020B0604030504040204" pitchFamily="34" charset="0"/>
                <a:cs typeface="Tahoma" panose="020B0604030504040204" pitchFamily="34" charset="0"/>
              </a:rPr>
              <a:t>Строительство  жилья, предоставляемого по договору найма жилого помещения</a:t>
            </a:r>
          </a:p>
        </p:txBody>
      </p:sp>
      <p:sp>
        <p:nvSpPr>
          <p:cNvPr id="8" name="TextBox 7">
            <a:extLst>
              <a:ext uri="{FF2B5EF4-FFF2-40B4-BE49-F238E27FC236}">
                <a16:creationId xmlns:a16="http://schemas.microsoft.com/office/drawing/2014/main" id="{5756104F-D8EF-4019-95A3-BF7318C31C1A}"/>
              </a:ext>
            </a:extLst>
          </p:cNvPr>
          <p:cNvSpPr txBox="1"/>
          <p:nvPr/>
        </p:nvSpPr>
        <p:spPr>
          <a:xfrm>
            <a:off x="356373" y="1753984"/>
            <a:ext cx="6894930" cy="2308324"/>
          </a:xfrm>
          <a:prstGeom prst="rect">
            <a:avLst/>
          </a:prstGeom>
          <a:noFill/>
        </p:spPr>
        <p:txBody>
          <a:bodyPr wrap="square" rtlCol="0">
            <a:spAutoFit/>
          </a:bodyPr>
          <a:lstStyle/>
          <a:p>
            <a:pPr marL="342900" indent="-342900">
              <a:buClr>
                <a:srgbClr val="008744"/>
              </a:buClr>
              <a:buFont typeface="Wingdings" panose="05000000000000000000" pitchFamily="2" charset="2"/>
              <a:buChar char="§"/>
            </a:pPr>
            <a:r>
              <a:rPr lang="ru-RU" sz="1200" dirty="0"/>
              <a:t>Формат жилья – ИЖС, количество домовладений – 66</a:t>
            </a:r>
          </a:p>
          <a:p>
            <a:pPr marL="342900" indent="-342900">
              <a:buClr>
                <a:srgbClr val="008744"/>
              </a:buClr>
              <a:buFont typeface="Wingdings" panose="05000000000000000000" pitchFamily="2" charset="2"/>
              <a:buChar char="§"/>
            </a:pPr>
            <a:r>
              <a:rPr lang="ru-RU" sz="1200" dirty="0"/>
              <a:t>Общая площадь территории жилого комплекса – 249366 </a:t>
            </a:r>
            <a:r>
              <a:rPr lang="ru-RU" sz="1200" dirty="0" err="1"/>
              <a:t>кв.м</a:t>
            </a:r>
            <a:r>
              <a:rPr lang="ru-RU" sz="1200" dirty="0"/>
              <a:t>.</a:t>
            </a:r>
          </a:p>
          <a:p>
            <a:pPr marL="342900" indent="-342900">
              <a:buClr>
                <a:srgbClr val="008744"/>
              </a:buClr>
              <a:buFont typeface="Wingdings" panose="05000000000000000000" pitchFamily="2" charset="2"/>
              <a:buChar char="§"/>
            </a:pPr>
            <a:r>
              <a:rPr lang="ru-RU" sz="1200" dirty="0"/>
              <a:t>Площадь застройки (жилых домов) -7009,86 </a:t>
            </a:r>
            <a:r>
              <a:rPr lang="ru-RU" sz="1200" dirty="0" err="1"/>
              <a:t>кв.м</a:t>
            </a:r>
            <a:r>
              <a:rPr lang="ru-RU" sz="1200" dirty="0"/>
              <a:t>;</a:t>
            </a:r>
          </a:p>
          <a:p>
            <a:pPr marL="342900" indent="-342900">
              <a:buClr>
                <a:srgbClr val="008744"/>
              </a:buClr>
              <a:buFont typeface="Wingdings" panose="05000000000000000000" pitchFamily="2" charset="2"/>
              <a:buChar char="§"/>
            </a:pPr>
            <a:r>
              <a:rPr lang="ru-RU" sz="1200" dirty="0"/>
              <a:t>Начало строительства - март 2024 года</a:t>
            </a:r>
          </a:p>
          <a:p>
            <a:pPr marL="342900" indent="-342900">
              <a:buClr>
                <a:srgbClr val="008744"/>
              </a:buClr>
              <a:buFont typeface="Wingdings" panose="05000000000000000000" pitchFamily="2" charset="2"/>
              <a:buChar char="§"/>
            </a:pPr>
            <a:r>
              <a:rPr lang="ru-RU" sz="1200" dirty="0"/>
              <a:t>Окончание строительства  - ноябрь 2025 года</a:t>
            </a:r>
          </a:p>
          <a:p>
            <a:pPr marL="342900" indent="-342900">
              <a:buClr>
                <a:srgbClr val="008744"/>
              </a:buClr>
              <a:buFont typeface="Wingdings" panose="05000000000000000000" pitchFamily="2" charset="2"/>
              <a:buChar char="§"/>
            </a:pPr>
            <a:r>
              <a:rPr lang="ru-RU" sz="1200" dirty="0"/>
              <a:t>Пользователи – работники 2-ой очереди ТК «Журиничи», 66 семей.</a:t>
            </a:r>
            <a:endParaRPr lang="en-US" sz="1200" dirty="0"/>
          </a:p>
          <a:p>
            <a:pPr marL="342900" lvl="1" indent="-342900">
              <a:buClr>
                <a:srgbClr val="008744"/>
              </a:buClr>
              <a:buFont typeface="Wingdings" panose="05000000000000000000" pitchFamily="2" charset="2"/>
              <a:buChar char="§"/>
            </a:pPr>
            <a:r>
              <a:rPr lang="ru-RU" sz="1200" dirty="0"/>
              <a:t>Общая долевая собственность (Брянский муниципальный район и</a:t>
            </a:r>
          </a:p>
          <a:p>
            <a:pPr marL="0" lvl="1">
              <a:buClr>
                <a:srgbClr val="008744"/>
              </a:buClr>
            </a:pPr>
            <a:r>
              <a:rPr lang="ru-RU" sz="1200" dirty="0"/>
              <a:t> ООО «ТК» </a:t>
            </a:r>
            <a:r>
              <a:rPr lang="ru-RU" sz="1200" dirty="0" err="1"/>
              <a:t>Журиничи</a:t>
            </a:r>
            <a:r>
              <a:rPr lang="ru-RU" sz="1200" dirty="0"/>
              <a:t>»)</a:t>
            </a:r>
          </a:p>
          <a:p>
            <a:pPr marL="354013" lvl="2" indent="-342900" defTabSz="541338">
              <a:buClr>
                <a:srgbClr val="008744"/>
              </a:buClr>
              <a:buFont typeface="Wingdings" panose="05000000000000000000" pitchFamily="2" charset="2"/>
              <a:buChar char="§"/>
            </a:pPr>
            <a:r>
              <a:rPr lang="ru-RU" sz="1200" dirty="0"/>
              <a:t>Протяженность автомобильных дорог – 3,0 км</a:t>
            </a:r>
          </a:p>
          <a:p>
            <a:pPr marL="354013" lvl="2" indent="-342900" defTabSz="541338">
              <a:buClr>
                <a:srgbClr val="008744"/>
              </a:buClr>
              <a:buFont typeface="Wingdings" panose="05000000000000000000" pitchFamily="2" charset="2"/>
              <a:buChar char="§"/>
            </a:pPr>
            <a:r>
              <a:rPr lang="ru-RU" sz="1200" dirty="0"/>
              <a:t>Протяженность водопроводной сети  – 5,336 км</a:t>
            </a:r>
          </a:p>
          <a:p>
            <a:pPr marL="354013" lvl="2" indent="-342900" defTabSz="541338">
              <a:buClr>
                <a:srgbClr val="008744"/>
              </a:buClr>
              <a:buFont typeface="Wingdings" panose="05000000000000000000" pitchFamily="2" charset="2"/>
              <a:buChar char="§"/>
            </a:pPr>
            <a:r>
              <a:rPr lang="ru-RU" sz="1200" dirty="0"/>
              <a:t>Протяженность газопровода – 2,7 км</a:t>
            </a:r>
          </a:p>
          <a:p>
            <a:pPr marL="354013" lvl="2" indent="-342900" defTabSz="541338">
              <a:buClr>
                <a:srgbClr val="008744"/>
              </a:buClr>
              <a:buFont typeface="Wingdings" panose="05000000000000000000" pitchFamily="2" charset="2"/>
              <a:buChar char="§"/>
            </a:pPr>
            <a:r>
              <a:rPr lang="ru-RU" sz="1200" dirty="0"/>
              <a:t>Протяженность электросетей – 3,8 км </a:t>
            </a:r>
          </a:p>
        </p:txBody>
      </p:sp>
      <p:sp>
        <p:nvSpPr>
          <p:cNvPr id="11" name="Стрелка: пятиугольник 10">
            <a:extLst>
              <a:ext uri="{FF2B5EF4-FFF2-40B4-BE49-F238E27FC236}">
                <a16:creationId xmlns:a16="http://schemas.microsoft.com/office/drawing/2014/main" id="{D33458EE-CA33-482A-893C-945E98929B73}"/>
              </a:ext>
            </a:extLst>
          </p:cNvPr>
          <p:cNvSpPr/>
          <p:nvPr/>
        </p:nvSpPr>
        <p:spPr>
          <a:xfrm>
            <a:off x="8556847" y="4051707"/>
            <a:ext cx="288032" cy="523801"/>
          </a:xfrm>
          <a:prstGeom prst="homePlat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13" name="Прямоугольник 12">
            <a:extLst>
              <a:ext uri="{FF2B5EF4-FFF2-40B4-BE49-F238E27FC236}">
                <a16:creationId xmlns:a16="http://schemas.microsoft.com/office/drawing/2014/main" id="{377B38CA-067F-4B50-82A0-AFB9BDE34139}"/>
              </a:ext>
            </a:extLst>
          </p:cNvPr>
          <p:cNvSpPr/>
          <p:nvPr/>
        </p:nvSpPr>
        <p:spPr>
          <a:xfrm>
            <a:off x="698575" y="4058240"/>
            <a:ext cx="4052977" cy="276999"/>
          </a:xfrm>
          <a:prstGeom prst="rect">
            <a:avLst/>
          </a:prstGeom>
        </p:spPr>
        <p:txBody>
          <a:bodyPr wrap="square">
            <a:spAutoFit/>
          </a:bodyPr>
          <a:lstStyle/>
          <a:p>
            <a:r>
              <a:rPr lang="ru-RU" sz="1200" b="1" dirty="0">
                <a:latin typeface="Tahoma" panose="020B0604030504040204" pitchFamily="34" charset="0"/>
                <a:ea typeface="Tahoma" panose="020B0604030504040204" pitchFamily="34" charset="0"/>
                <a:cs typeface="Tahoma" panose="020B0604030504040204" pitchFamily="34" charset="0"/>
              </a:rPr>
              <a:t>Финансирование, </a:t>
            </a:r>
            <a:r>
              <a:rPr lang="ru-RU" sz="1200" b="1" dirty="0" err="1">
                <a:latin typeface="Tahoma" panose="020B0604030504040204" pitchFamily="34" charset="0"/>
                <a:ea typeface="Tahoma" panose="020B0604030504040204" pitchFamily="34" charset="0"/>
                <a:cs typeface="Tahoma" panose="020B0604030504040204" pitchFamily="34" charset="0"/>
              </a:rPr>
              <a:t>тыс.руб</a:t>
            </a:r>
            <a:endParaRPr lang="ru-RU" sz="1200" b="1" dirty="0">
              <a:latin typeface="Tahoma" panose="020B0604030504040204" pitchFamily="34" charset="0"/>
              <a:ea typeface="Tahoma" panose="020B0604030504040204" pitchFamily="34" charset="0"/>
              <a:cs typeface="Tahoma" panose="020B0604030504040204" pitchFamily="34" charset="0"/>
            </a:endParaRPr>
          </a:p>
        </p:txBody>
      </p:sp>
      <p:sp>
        <p:nvSpPr>
          <p:cNvPr id="14" name="TextBox 13">
            <a:extLst>
              <a:ext uri="{FF2B5EF4-FFF2-40B4-BE49-F238E27FC236}">
                <a16:creationId xmlns:a16="http://schemas.microsoft.com/office/drawing/2014/main" id="{F6F62A1F-175C-4E49-B0E4-446C2333CE9D}"/>
              </a:ext>
            </a:extLst>
          </p:cNvPr>
          <p:cNvSpPr txBox="1"/>
          <p:nvPr/>
        </p:nvSpPr>
        <p:spPr>
          <a:xfrm>
            <a:off x="-93512" y="5282376"/>
            <a:ext cx="3960439" cy="1200329"/>
          </a:xfrm>
          <a:prstGeom prst="rect">
            <a:avLst/>
          </a:prstGeom>
          <a:noFill/>
        </p:spPr>
        <p:txBody>
          <a:bodyPr wrap="square" rtlCol="0">
            <a:spAutoFit/>
          </a:bodyPr>
          <a:lstStyle/>
          <a:p>
            <a:pPr marL="0" lvl="1">
              <a:buClr>
                <a:srgbClr val="008744"/>
              </a:buClr>
            </a:pPr>
            <a:r>
              <a:rPr lang="ru-RU" sz="1200" b="1" dirty="0">
                <a:latin typeface="Tahoma" panose="020B0604030504040204" pitchFamily="34" charset="0"/>
                <a:ea typeface="Tahoma" panose="020B0604030504040204" pitchFamily="34" charset="0"/>
                <a:cs typeface="Tahoma" panose="020B0604030504040204" pitchFamily="34" charset="0"/>
              </a:rPr>
              <a:t>                  Домовладение</a:t>
            </a:r>
          </a:p>
          <a:p>
            <a:pPr marL="800100" lvl="2" indent="-342900" defTabSz="541338">
              <a:buClr>
                <a:srgbClr val="008744"/>
              </a:buClr>
              <a:buFont typeface="Wingdings" panose="05000000000000000000" pitchFamily="2" charset="2"/>
              <a:buChar char="§"/>
            </a:pPr>
            <a:r>
              <a:rPr lang="ru-RU" sz="1200" dirty="0"/>
              <a:t>Площадь жилого здания 70 </a:t>
            </a:r>
            <a:r>
              <a:rPr lang="ru-RU" sz="1200" dirty="0" err="1"/>
              <a:t>кв.м</a:t>
            </a:r>
            <a:r>
              <a:rPr lang="ru-RU" sz="1200" dirty="0"/>
              <a:t>. </a:t>
            </a:r>
          </a:p>
          <a:p>
            <a:pPr marL="800100" lvl="2" indent="-342900" defTabSz="541338">
              <a:buClr>
                <a:srgbClr val="008744"/>
              </a:buClr>
              <a:buFont typeface="Wingdings" panose="05000000000000000000" pitchFamily="2" charset="2"/>
              <a:buChar char="§"/>
            </a:pPr>
            <a:r>
              <a:rPr lang="ru-RU" sz="1200" dirty="0"/>
              <a:t>Площадь земельного участка 2000 </a:t>
            </a:r>
            <a:r>
              <a:rPr lang="ru-RU" sz="1200" dirty="0" err="1"/>
              <a:t>кв.м</a:t>
            </a:r>
            <a:r>
              <a:rPr lang="ru-RU" sz="1200" dirty="0"/>
              <a:t>.</a:t>
            </a:r>
          </a:p>
          <a:p>
            <a:pPr marL="800100" lvl="2" indent="-342900" defTabSz="541338">
              <a:buClr>
                <a:srgbClr val="008744"/>
              </a:buClr>
              <a:buFont typeface="Wingdings" panose="05000000000000000000" pitchFamily="2" charset="2"/>
              <a:buChar char="§"/>
            </a:pPr>
            <a:r>
              <a:rPr lang="ru-RU" sz="1200" dirty="0"/>
              <a:t>Строительный объем 521,68 куб. м.</a:t>
            </a:r>
          </a:p>
          <a:p>
            <a:pPr marL="800100" lvl="2" indent="-342900" defTabSz="541338">
              <a:buClr>
                <a:srgbClr val="008744"/>
              </a:buClr>
              <a:buFont typeface="Wingdings" panose="05000000000000000000" pitchFamily="2" charset="2"/>
              <a:buChar char="§"/>
            </a:pPr>
            <a:r>
              <a:rPr lang="ru-RU" sz="1200" dirty="0"/>
              <a:t>Общая площадь жилого дома 71,68 </a:t>
            </a:r>
            <a:r>
              <a:rPr lang="ru-RU" sz="1200" dirty="0" err="1"/>
              <a:t>кв.м</a:t>
            </a:r>
            <a:r>
              <a:rPr lang="ru-RU" sz="1200" dirty="0"/>
              <a:t>. </a:t>
            </a:r>
          </a:p>
          <a:p>
            <a:pPr marL="800100" lvl="2" indent="-342900" defTabSz="541338">
              <a:buClr>
                <a:srgbClr val="008744"/>
              </a:buClr>
              <a:buFont typeface="Wingdings" panose="05000000000000000000" pitchFamily="2" charset="2"/>
              <a:buChar char="§"/>
            </a:pPr>
            <a:r>
              <a:rPr lang="ru-RU" sz="1200" dirty="0"/>
              <a:t>Площадь застройки 106,21 </a:t>
            </a:r>
            <a:r>
              <a:rPr lang="ru-RU" sz="1200" dirty="0" err="1"/>
              <a:t>кв.м</a:t>
            </a:r>
            <a:r>
              <a:rPr lang="ru-RU" sz="1200" dirty="0"/>
              <a:t>. </a:t>
            </a:r>
            <a:endParaRPr lang="en-US" sz="1200" dirty="0"/>
          </a:p>
        </p:txBody>
      </p:sp>
      <p:pic>
        <p:nvPicPr>
          <p:cNvPr id="15" name="Рисунок 14">
            <a:extLst>
              <a:ext uri="{FF2B5EF4-FFF2-40B4-BE49-F238E27FC236}">
                <a16:creationId xmlns:a16="http://schemas.microsoft.com/office/drawing/2014/main" id="{F9ED0533-A1FE-42AF-844D-1CC41330407C}"/>
              </a:ext>
            </a:extLst>
          </p:cNvPr>
          <p:cNvPicPr>
            <a:picLocks noChangeAspect="1"/>
          </p:cNvPicPr>
          <p:nvPr/>
        </p:nvPicPr>
        <p:blipFill>
          <a:blip r:embed="rId4"/>
          <a:stretch>
            <a:fillRect/>
          </a:stretch>
        </p:blipFill>
        <p:spPr>
          <a:xfrm>
            <a:off x="5235079" y="3305174"/>
            <a:ext cx="6697714" cy="3417851"/>
          </a:xfrm>
          <a:prstGeom prst="rect">
            <a:avLst/>
          </a:prstGeom>
        </p:spPr>
      </p:pic>
      <p:pic>
        <p:nvPicPr>
          <p:cNvPr id="17" name="Рисунок 16">
            <a:extLst>
              <a:ext uri="{FF2B5EF4-FFF2-40B4-BE49-F238E27FC236}">
                <a16:creationId xmlns:a16="http://schemas.microsoft.com/office/drawing/2014/main" id="{7390A9C9-9A8D-4453-B4F8-685997B540CB}"/>
              </a:ext>
            </a:extLst>
          </p:cNvPr>
          <p:cNvPicPr>
            <a:picLocks noChangeAspect="1"/>
          </p:cNvPicPr>
          <p:nvPr/>
        </p:nvPicPr>
        <p:blipFill rotWithShape="1">
          <a:blip r:embed="rId5"/>
          <a:srcRect l="1" r="2325"/>
          <a:stretch/>
        </p:blipFill>
        <p:spPr>
          <a:xfrm>
            <a:off x="266528" y="517670"/>
            <a:ext cx="648072" cy="648072"/>
          </a:xfrm>
          <a:prstGeom prst="rect">
            <a:avLst/>
          </a:prstGeom>
        </p:spPr>
      </p:pic>
      <p:sp>
        <p:nvSpPr>
          <p:cNvPr id="18" name="Заголовок 2">
            <a:extLst>
              <a:ext uri="{FF2B5EF4-FFF2-40B4-BE49-F238E27FC236}">
                <a16:creationId xmlns:a16="http://schemas.microsoft.com/office/drawing/2014/main" id="{45DC69F0-AF8C-4EE2-B149-D6D54304D067}"/>
              </a:ext>
            </a:extLst>
          </p:cNvPr>
          <p:cNvSpPr txBox="1">
            <a:spLocks/>
          </p:cNvSpPr>
          <p:nvPr/>
        </p:nvSpPr>
        <p:spPr>
          <a:xfrm>
            <a:off x="1058615" y="840020"/>
            <a:ext cx="9463697" cy="386101"/>
          </a:xfrm>
          <a:prstGeom prst="rect">
            <a:avLst/>
          </a:prstGeom>
        </p:spPr>
        <p:txBody>
          <a:bodyPr/>
          <a:lstStyle>
            <a:lvl1pPr>
              <a:defRPr sz="4000" baseline="0">
                <a:latin typeface="Open Sans" pitchFamily="34" charset="0"/>
                <a:ea typeface="Open Sans" pitchFamily="34" charset="0"/>
                <a:cs typeface="Open Sans" pitchFamily="34" charset="0"/>
              </a:defRPr>
            </a:lvl1pPr>
          </a:lstStyle>
          <a:p>
            <a:r>
              <a:rPr lang="ru-RU" sz="1600" kern="0" dirty="0">
                <a:solidFill>
                  <a:srgbClr val="008744"/>
                </a:solidFill>
                <a:latin typeface="Tahoma" panose="020B0604030504040204" pitchFamily="34" charset="0"/>
                <a:ea typeface="Tahoma" panose="020B0604030504040204" pitchFamily="34" charset="0"/>
                <a:cs typeface="Tahoma" panose="020B0604030504040204" pitchFamily="34" charset="0"/>
              </a:rPr>
              <a:t>Проект: «Малоэтажный жилой комплекс в с. </a:t>
            </a:r>
            <a:r>
              <a:rPr lang="ru-RU" sz="1600" kern="0" dirty="0" err="1">
                <a:solidFill>
                  <a:srgbClr val="008744"/>
                </a:solidFill>
                <a:latin typeface="Tahoma" panose="020B0604030504040204" pitchFamily="34" charset="0"/>
                <a:ea typeface="Tahoma" panose="020B0604030504040204" pitchFamily="34" charset="0"/>
                <a:cs typeface="Tahoma" panose="020B0604030504040204" pitchFamily="34" charset="0"/>
              </a:rPr>
              <a:t>Журиничи</a:t>
            </a:r>
            <a:r>
              <a:rPr lang="ru-RU" sz="1600" kern="0" dirty="0">
                <a:solidFill>
                  <a:srgbClr val="008744"/>
                </a:solidFill>
                <a:latin typeface="Tahoma" panose="020B0604030504040204" pitchFamily="34" charset="0"/>
                <a:ea typeface="Tahoma" panose="020B0604030504040204" pitchFamily="34" charset="0"/>
                <a:cs typeface="Tahoma" panose="020B0604030504040204" pitchFamily="34" charset="0"/>
              </a:rPr>
              <a:t> Брянского района Брянской области»</a:t>
            </a:r>
          </a:p>
        </p:txBody>
      </p:sp>
      <p:sp>
        <p:nvSpPr>
          <p:cNvPr id="19" name="TextBox 18">
            <a:extLst>
              <a:ext uri="{FF2B5EF4-FFF2-40B4-BE49-F238E27FC236}">
                <a16:creationId xmlns:a16="http://schemas.microsoft.com/office/drawing/2014/main" id="{07EE29AD-803C-4A9B-8E7A-4CC873C77CB4}"/>
              </a:ext>
            </a:extLst>
          </p:cNvPr>
          <p:cNvSpPr txBox="1"/>
          <p:nvPr/>
        </p:nvSpPr>
        <p:spPr>
          <a:xfrm>
            <a:off x="683778" y="1471627"/>
            <a:ext cx="4605039" cy="276999"/>
          </a:xfrm>
          <a:prstGeom prst="rect">
            <a:avLst/>
          </a:prstGeom>
          <a:noFill/>
        </p:spPr>
        <p:txBody>
          <a:bodyPr wrap="square" rtlCol="0">
            <a:spAutoFit/>
          </a:bodyPr>
          <a:lstStyle/>
          <a:p>
            <a:pPr marL="0" lvl="1">
              <a:buClr>
                <a:srgbClr val="008744"/>
              </a:buClr>
            </a:pPr>
            <a:r>
              <a:rPr lang="ru-RU" sz="1200" b="1" dirty="0">
                <a:latin typeface="Tahoma" panose="020B0604030504040204" pitchFamily="34" charset="0"/>
                <a:ea typeface="Tahoma" panose="020B0604030504040204" pitchFamily="34" charset="0"/>
                <a:cs typeface="Tahoma" panose="020B0604030504040204" pitchFamily="34" charset="0"/>
              </a:rPr>
              <a:t>Сведения о технико-экономических показателях</a:t>
            </a:r>
          </a:p>
        </p:txBody>
      </p:sp>
      <p:sp>
        <p:nvSpPr>
          <p:cNvPr id="20" name="TextBox 19">
            <a:extLst>
              <a:ext uri="{FF2B5EF4-FFF2-40B4-BE49-F238E27FC236}">
                <a16:creationId xmlns:a16="http://schemas.microsoft.com/office/drawing/2014/main" id="{84A73434-280F-46D4-B84D-977EBBA65A95}"/>
              </a:ext>
            </a:extLst>
          </p:cNvPr>
          <p:cNvSpPr txBox="1"/>
          <p:nvPr/>
        </p:nvSpPr>
        <p:spPr>
          <a:xfrm>
            <a:off x="338535" y="4266713"/>
            <a:ext cx="4605039" cy="1015663"/>
          </a:xfrm>
          <a:prstGeom prst="rect">
            <a:avLst/>
          </a:prstGeom>
          <a:noFill/>
        </p:spPr>
        <p:txBody>
          <a:bodyPr wrap="square" rtlCol="0">
            <a:spAutoFit/>
          </a:bodyPr>
          <a:lstStyle/>
          <a:p>
            <a:pPr marL="354013" lvl="2" indent="-342900" defTabSz="541338">
              <a:buClr>
                <a:srgbClr val="008744"/>
              </a:buClr>
              <a:buFont typeface="Wingdings" panose="05000000000000000000" pitchFamily="2" charset="2"/>
              <a:buChar char="§"/>
            </a:pPr>
            <a:r>
              <a:rPr lang="ru-RU" sz="1200" dirty="0"/>
              <a:t>федеральный бюджет – 422 732,80</a:t>
            </a:r>
          </a:p>
          <a:p>
            <a:pPr marL="354013" lvl="2" indent="-342900" defTabSz="541338">
              <a:buClr>
                <a:srgbClr val="008744"/>
              </a:buClr>
              <a:buFont typeface="Wingdings" panose="05000000000000000000" pitchFamily="2" charset="2"/>
              <a:buChar char="§"/>
            </a:pPr>
            <a:r>
              <a:rPr lang="ru-RU" sz="1200" dirty="0"/>
              <a:t>региональный бюджет – 229 407,80</a:t>
            </a:r>
          </a:p>
          <a:p>
            <a:pPr marL="354013" lvl="2" indent="-342900" defTabSz="541338">
              <a:buClr>
                <a:srgbClr val="008744"/>
              </a:buClr>
              <a:buFont typeface="Wingdings" panose="05000000000000000000" pitchFamily="2" charset="2"/>
              <a:buChar char="§"/>
            </a:pPr>
            <a:r>
              <a:rPr lang="ru-RU" sz="1200" dirty="0"/>
              <a:t>местный бюджет – 55 589,40</a:t>
            </a:r>
          </a:p>
          <a:p>
            <a:pPr marL="354013" lvl="2" indent="-342900" defTabSz="541338">
              <a:buClr>
                <a:srgbClr val="008744"/>
              </a:buClr>
              <a:buFont typeface="Wingdings" panose="05000000000000000000" pitchFamily="2" charset="2"/>
              <a:buChar char="§"/>
            </a:pPr>
            <a:r>
              <a:rPr lang="ru-RU" sz="1200" dirty="0"/>
              <a:t>ГК РОСТ – 98 000,00</a:t>
            </a:r>
          </a:p>
          <a:p>
            <a:pPr marL="11113" lvl="2" defTabSz="541338">
              <a:buClr>
                <a:srgbClr val="008744"/>
              </a:buClr>
            </a:pPr>
            <a:r>
              <a:rPr lang="ru-RU" sz="1200" dirty="0"/>
              <a:t>       Итого – 805 730, 00 </a:t>
            </a:r>
          </a:p>
        </p:txBody>
      </p:sp>
      <p:sp>
        <p:nvSpPr>
          <p:cNvPr id="22" name="AutoShape 2" descr="https://mail.360.yandex.ru/message_part/image.png?_uid=1130000065159849&amp;hid=1.1.2&amp;ids=191121509186549448&amp;name=image.png&amp;yandex_class=yandex_inline_content_320.mail:0.E16104695:353549555618097132679628667554_1.1.2_191121509186549448">
            <a:extLst>
              <a:ext uri="{FF2B5EF4-FFF2-40B4-BE49-F238E27FC236}">
                <a16:creationId xmlns:a16="http://schemas.microsoft.com/office/drawing/2014/main" id="{1B2B8DEB-5B69-423D-B9AD-64D5B2DB5F70}"/>
              </a:ext>
            </a:extLst>
          </p:cNvPr>
          <p:cNvSpPr>
            <a:spLocks noChangeAspect="1" noChangeArrowheads="1"/>
          </p:cNvSpPr>
          <p:nvPr/>
        </p:nvSpPr>
        <p:spPr bwMode="auto">
          <a:xfrm>
            <a:off x="5946775" y="3305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6" name="Прямоугольник 25">
            <a:extLst>
              <a:ext uri="{FF2B5EF4-FFF2-40B4-BE49-F238E27FC236}">
                <a16:creationId xmlns:a16="http://schemas.microsoft.com/office/drawing/2014/main" id="{AAAE4EA4-2DCC-4E0F-901B-657135A1B6F6}"/>
              </a:ext>
            </a:extLst>
          </p:cNvPr>
          <p:cNvSpPr/>
          <p:nvPr/>
        </p:nvSpPr>
        <p:spPr>
          <a:xfrm>
            <a:off x="5343575" y="4925531"/>
            <a:ext cx="1475680" cy="477054"/>
          </a:xfrm>
          <a:prstGeom prst="rect">
            <a:avLst/>
          </a:prstGeom>
        </p:spPr>
        <p:txBody>
          <a:bodyPr wrap="square">
            <a:spAutoFit/>
          </a:bodyPr>
          <a:lstStyle/>
          <a:p>
            <a:r>
              <a:rPr lang="ru-RU" sz="500" b="1" dirty="0">
                <a:solidFill>
                  <a:srgbClr val="0070C0"/>
                </a:solidFill>
                <a:latin typeface="Calibri" panose="020F0502020204030204" pitchFamily="34" charset="0"/>
                <a:ea typeface="Calibri" panose="020F0502020204030204" pitchFamily="34" charset="0"/>
                <a:cs typeface="Calibri" panose="020F0502020204030204" pitchFamily="34" charset="0"/>
              </a:rPr>
              <a:t>3 группы ОФП для детей и взрослых: катания на льду (в летний период футбол), настольный теннис, аэробика;</a:t>
            </a:r>
          </a:p>
          <a:p>
            <a:r>
              <a:rPr lang="ru-RU" sz="500" b="1" dirty="0">
                <a:solidFill>
                  <a:srgbClr val="0070C0"/>
                </a:solidFill>
                <a:latin typeface="Calibri" panose="020F0502020204030204" pitchFamily="34" charset="0"/>
                <a:ea typeface="Calibri" panose="020F0502020204030204" pitchFamily="34" charset="0"/>
                <a:cs typeface="Calibri" panose="020F0502020204030204" pitchFamily="34" charset="0"/>
              </a:rPr>
              <a:t>ФОК с бассейном и </a:t>
            </a:r>
            <a:r>
              <a:rPr lang="ru-RU" sz="500" b="1" dirty="0" err="1">
                <a:solidFill>
                  <a:srgbClr val="0070C0"/>
                </a:solidFill>
                <a:latin typeface="Calibri" panose="020F0502020204030204" pitchFamily="34" charset="0"/>
                <a:ea typeface="Calibri" panose="020F0502020204030204" pitchFamily="34" charset="0"/>
                <a:cs typeface="Calibri" panose="020F0502020204030204" pitchFamily="34" charset="0"/>
              </a:rPr>
              <a:t>лыжероллерной</a:t>
            </a:r>
            <a:endParaRPr lang="ru-RU" sz="500" b="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r>
              <a:rPr lang="ru-RU" sz="500" b="1" dirty="0">
                <a:solidFill>
                  <a:srgbClr val="0070C0"/>
                </a:solidFill>
                <a:latin typeface="Calibri" panose="020F0502020204030204" pitchFamily="34" charset="0"/>
                <a:ea typeface="Calibri" panose="020F0502020204030204" pitchFamily="34" charset="0"/>
                <a:cs typeface="Calibri" panose="020F0502020204030204" pitchFamily="34" charset="0"/>
              </a:rPr>
              <a:t>трассой - сдача в 2026 г.</a:t>
            </a:r>
          </a:p>
        </p:txBody>
      </p:sp>
      <p:sp>
        <p:nvSpPr>
          <p:cNvPr id="2" name="Прямоугольник 1">
            <a:extLst>
              <a:ext uri="{FF2B5EF4-FFF2-40B4-BE49-F238E27FC236}">
                <a16:creationId xmlns:a16="http://schemas.microsoft.com/office/drawing/2014/main" id="{B4674F8E-FED3-4783-BF57-71B0E198D406}"/>
              </a:ext>
            </a:extLst>
          </p:cNvPr>
          <p:cNvSpPr/>
          <p:nvPr/>
        </p:nvSpPr>
        <p:spPr>
          <a:xfrm>
            <a:off x="8547447" y="1514153"/>
            <a:ext cx="3456378" cy="1384995"/>
          </a:xfrm>
          <a:prstGeom prst="rect">
            <a:avLst/>
          </a:prstGeom>
        </p:spPr>
        <p:txBody>
          <a:bodyPr wrap="square">
            <a:spAutoFit/>
          </a:bodyPr>
          <a:lstStyle/>
          <a:p>
            <a:pPr algn="just"/>
            <a:r>
              <a:rPr lang="ru-RU" sz="1200" dirty="0"/>
              <a:t>Село </a:t>
            </a:r>
            <a:r>
              <a:rPr lang="ru-RU" sz="1200" dirty="0" err="1"/>
              <a:t>Журиничи</a:t>
            </a:r>
            <a:r>
              <a:rPr lang="ru-RU" sz="1200" dirty="0"/>
              <a:t> является административным центром </a:t>
            </a:r>
            <a:r>
              <a:rPr lang="ru-RU" sz="1200" dirty="0" err="1"/>
              <a:t>Журиничского</a:t>
            </a:r>
            <a:r>
              <a:rPr lang="ru-RU" sz="1200" dirty="0"/>
              <a:t> сельского поселения, расположенного в 30 км от областного центра. Численность проживающих в </a:t>
            </a:r>
            <a:r>
              <a:rPr lang="ru-RU" sz="1200" dirty="0" err="1"/>
              <a:t>Журиничском</a:t>
            </a:r>
            <a:r>
              <a:rPr lang="ru-RU" sz="1200" dirty="0"/>
              <a:t> сельском поселении 1 784 человек, в том числе 330 человек в с. </a:t>
            </a:r>
            <a:r>
              <a:rPr lang="ru-RU" sz="1200" dirty="0" err="1"/>
              <a:t>Журиничи</a:t>
            </a:r>
            <a:r>
              <a:rPr lang="ru-RU" sz="1200" dirty="0"/>
              <a:t>.</a:t>
            </a:r>
          </a:p>
        </p:txBody>
      </p:sp>
      <p:pic>
        <p:nvPicPr>
          <p:cNvPr id="5" name="Рисунок 4">
            <a:extLst>
              <a:ext uri="{FF2B5EF4-FFF2-40B4-BE49-F238E27FC236}">
                <a16:creationId xmlns:a16="http://schemas.microsoft.com/office/drawing/2014/main" id="{0B2D9528-E958-410E-B1F0-CBB48EDBF8C9}"/>
              </a:ext>
            </a:extLst>
          </p:cNvPr>
          <p:cNvPicPr>
            <a:picLocks noChangeAspect="1"/>
          </p:cNvPicPr>
          <p:nvPr/>
        </p:nvPicPr>
        <p:blipFill rotWithShape="1">
          <a:blip r:embed="rId6"/>
          <a:srcRect t="10211" b="6639"/>
          <a:stretch/>
        </p:blipFill>
        <p:spPr>
          <a:xfrm>
            <a:off x="5790463" y="1422328"/>
            <a:ext cx="2769072" cy="1617948"/>
          </a:xfrm>
          <a:prstGeom prst="rect">
            <a:avLst/>
          </a:prstGeom>
        </p:spPr>
      </p:pic>
    </p:spTree>
    <p:extLst>
      <p:ext uri="{BB962C8B-B14F-4D97-AF65-F5344CB8AC3E}">
        <p14:creationId xmlns:p14="http://schemas.microsoft.com/office/powerpoint/2010/main" val="398619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2" name="Заголовок 2">
            <a:extLst>
              <a:ext uri="{FF2B5EF4-FFF2-40B4-BE49-F238E27FC236}">
                <a16:creationId xmlns:a16="http://schemas.microsoft.com/office/drawing/2014/main" id="{4FECFCEC-B1A8-48D4-802D-0E2BA9735E36}"/>
              </a:ext>
            </a:extLst>
          </p:cNvPr>
          <p:cNvSpPr txBox="1">
            <a:spLocks/>
          </p:cNvSpPr>
          <p:nvPr/>
        </p:nvSpPr>
        <p:spPr>
          <a:xfrm>
            <a:off x="508001" y="365127"/>
            <a:ext cx="11137901" cy="792555"/>
          </a:xfrm>
          <a:prstGeom prst="rect">
            <a:avLst/>
          </a:prstGeom>
        </p:spPr>
        <p:txBody>
          <a:bodyPr/>
          <a:lstStyle>
            <a:lvl1pPr>
              <a:defRPr sz="4000" baseline="0">
                <a:latin typeface="Open Sans" pitchFamily="34" charset="0"/>
                <a:ea typeface="Open Sans" pitchFamily="34" charset="0"/>
                <a:cs typeface="Open Sans" pitchFamily="34" charset="0"/>
              </a:defRPr>
            </a:lvl1pPr>
          </a:lstStyle>
          <a:p>
            <a:r>
              <a:rPr lang="ru-RU" sz="2400" kern="0" dirty="0">
                <a:solidFill>
                  <a:srgbClr val="008744"/>
                </a:solidFill>
                <a:latin typeface="Tahoma" panose="020B0604030504040204" pitchFamily="34" charset="0"/>
                <a:ea typeface="Tahoma" panose="020B0604030504040204" pitchFamily="34" charset="0"/>
                <a:cs typeface="Tahoma" panose="020B0604030504040204" pitchFamily="34" charset="0"/>
              </a:rPr>
              <a:t>Приложение</a:t>
            </a:r>
            <a:br>
              <a:rPr lang="ru-RU" sz="2400" kern="0" dirty="0">
                <a:solidFill>
                  <a:srgbClr val="008744"/>
                </a:solidFill>
                <a:latin typeface="Tahoma" panose="020B0604030504040204" pitchFamily="34" charset="0"/>
                <a:ea typeface="Tahoma" panose="020B0604030504040204" pitchFamily="34" charset="0"/>
                <a:cs typeface="Tahoma" panose="020B0604030504040204" pitchFamily="34" charset="0"/>
              </a:rPr>
            </a:br>
            <a:r>
              <a:rPr lang="ru-RU" sz="2400" b="1" kern="0" dirty="0">
                <a:latin typeface="Tahoma" panose="020B0604030504040204" pitchFamily="34" charset="0"/>
                <a:ea typeface="Tahoma" panose="020B0604030504040204" pitchFamily="34" charset="0"/>
                <a:cs typeface="Tahoma" panose="020B0604030504040204" pitchFamily="34" charset="0"/>
              </a:rPr>
              <a:t>Планировка малоэтажного жилого комплекса</a:t>
            </a:r>
          </a:p>
        </p:txBody>
      </p:sp>
      <p:sp>
        <p:nvSpPr>
          <p:cNvPr id="29" name="Прямоугольник 28">
            <a:extLst>
              <a:ext uri="{FF2B5EF4-FFF2-40B4-BE49-F238E27FC236}">
                <a16:creationId xmlns:a16="http://schemas.microsoft.com/office/drawing/2014/main" id="{D9F6ED68-F05D-44D8-8340-5541B2E9DA43}"/>
              </a:ext>
            </a:extLst>
          </p:cNvPr>
          <p:cNvSpPr/>
          <p:nvPr/>
        </p:nvSpPr>
        <p:spPr>
          <a:xfrm>
            <a:off x="7859983" y="1260956"/>
            <a:ext cx="4215856" cy="5293757"/>
          </a:xfrm>
          <a:prstGeom prst="rect">
            <a:avLst/>
          </a:prstGeom>
        </p:spPr>
        <p:txBody>
          <a:bodyPr wrap="square">
            <a:spAutoFit/>
          </a:bodyPr>
          <a:lstStyle/>
          <a:p>
            <a:pPr algn="just"/>
            <a:r>
              <a:rPr lang="ru-RU" sz="1400" dirty="0"/>
              <a:t>Полномочия органов местного самоуправления, в </a:t>
            </a:r>
            <a:r>
              <a:rPr lang="ru-RU" sz="1400" dirty="0" err="1"/>
              <a:t>т.ч</a:t>
            </a:r>
            <a:r>
              <a:rPr lang="ru-RU" sz="1400" dirty="0"/>
              <a:t>:</a:t>
            </a:r>
            <a:endParaRPr lang="en-US" sz="1400" dirty="0"/>
          </a:p>
          <a:p>
            <a:pPr marL="171450" indent="-171450" algn="just">
              <a:spcAft>
                <a:spcPts val="600"/>
              </a:spcAft>
              <a:buFontTx/>
              <a:buChar char="-"/>
            </a:pPr>
            <a:r>
              <a:rPr lang="ru-RU" sz="1400" dirty="0"/>
              <a:t>владение, пользование и распоряжение имуществом, находящимся в муниципальной собственности;</a:t>
            </a:r>
          </a:p>
          <a:p>
            <a:pPr marL="171450" indent="-171450" algn="just">
              <a:spcAft>
                <a:spcPts val="600"/>
              </a:spcAft>
              <a:buFontTx/>
              <a:buChar char="-"/>
            </a:pPr>
            <a:r>
              <a:rPr lang="ru-RU" sz="1400" dirty="0"/>
              <a:t>организация в границах поселения электро-, тепло-, газо- и водоснабжения населения, водоотведения;</a:t>
            </a:r>
          </a:p>
          <a:p>
            <a:pPr marL="171450" indent="-171450" algn="just">
              <a:spcAft>
                <a:spcPts val="600"/>
              </a:spcAft>
              <a:buFontTx/>
              <a:buChar char="-"/>
            </a:pPr>
            <a:r>
              <a:rPr lang="ru-RU" sz="1400" dirty="0"/>
              <a:t>дорожная деятельность в отношении автомобильных дорог местного значения в границах населённых пунктов поселения и обеспечение безопасности дорожного движения на них;</a:t>
            </a:r>
          </a:p>
          <a:p>
            <a:pPr marL="171450" indent="-171450" algn="just">
              <a:spcAft>
                <a:spcPts val="600"/>
              </a:spcAft>
              <a:buFontTx/>
              <a:buChar char="-"/>
            </a:pPr>
            <a:r>
              <a:rPr lang="ru-RU" sz="1400" dirty="0"/>
              <a:t>обеспечение первичных мер пожарной безопасности в границах населённых пунктов поселения;</a:t>
            </a:r>
          </a:p>
          <a:p>
            <a:pPr marL="171450" indent="-171450" algn="just">
              <a:spcAft>
                <a:spcPts val="600"/>
              </a:spcAft>
              <a:buFontTx/>
              <a:buChar char="-"/>
            </a:pPr>
            <a:r>
              <a:rPr lang="ru-RU" sz="1400" dirty="0"/>
              <a:t>создание условий для обеспечения жителей поселения услугами связи, общественного питания, торговли и бытового обслуживания.</a:t>
            </a:r>
          </a:p>
          <a:p>
            <a:pPr marL="171450" indent="-171450" algn="just">
              <a:spcAft>
                <a:spcPts val="600"/>
              </a:spcAft>
              <a:buFontTx/>
              <a:buChar char="-"/>
            </a:pPr>
            <a:endParaRPr lang="ru-RU" sz="1400" dirty="0"/>
          </a:p>
          <a:p>
            <a:pPr algn="just">
              <a:spcAft>
                <a:spcPts val="600"/>
              </a:spcAft>
            </a:pPr>
            <a:r>
              <a:rPr lang="ru-RU" sz="1400" dirty="0"/>
              <a:t>Содержание дорог и освещение за </a:t>
            </a:r>
            <a:r>
              <a:rPr lang="ru-RU" sz="1400" dirty="0" err="1"/>
              <a:t>Журиничской</a:t>
            </a:r>
            <a:r>
              <a:rPr lang="ru-RU" sz="1400" dirty="0"/>
              <a:t> сельской администрацией.</a:t>
            </a:r>
          </a:p>
        </p:txBody>
      </p:sp>
      <p:pic>
        <p:nvPicPr>
          <p:cNvPr id="3" name="Рисунок 2">
            <a:extLst>
              <a:ext uri="{FF2B5EF4-FFF2-40B4-BE49-F238E27FC236}">
                <a16:creationId xmlns:a16="http://schemas.microsoft.com/office/drawing/2014/main" id="{7A413EEA-9768-4845-AB30-A5201FBF0FB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77" b="96892" l="3383" r="98515">
                        <a14:foregroundMark x1="16089" y1="7658" x2="16089" y2="7658"/>
                        <a14:foregroundMark x1="26898" y1="2331" x2="23680" y2="7991"/>
                        <a14:foregroundMark x1="27393" y1="2442" x2="33911" y2="9545"/>
                        <a14:foregroundMark x1="28300" y1="2886" x2="33663" y2="5327"/>
                        <a14:foregroundMark x1="28383" y1="1998" x2="29125" y2="3108"/>
                        <a14:foregroundMark x1="34818" y1="6992" x2="35479" y2="7769"/>
                        <a14:foregroundMark x1="25990" y1="777" x2="27310" y2="1110"/>
                        <a14:foregroundMark x1="9653" y1="44839" x2="9241" y2="47614"/>
                        <a14:foregroundMark x1="23267" y1="88457" x2="17327" y2="93230"/>
                        <a14:foregroundMark x1="17327" y1="93230" x2="11881" y2="94673"/>
                        <a14:foregroundMark x1="11881" y1="94673" x2="5528" y2="93119"/>
                        <a14:foregroundMark x1="5528" y1="93119" x2="3465" y2="91010"/>
                        <a14:foregroundMark x1="18317" y1="78135" x2="16502" y2="85683"/>
                        <a14:foregroundMark x1="16502" y1="85683" x2="16502" y2="86459"/>
                        <a14:foregroundMark x1="12211" y1="83241" x2="11386" y2="85905"/>
                        <a14:foregroundMark x1="9571" y1="81909" x2="8828" y2="85128"/>
                        <a14:foregroundMark x1="8663" y1="81798" x2="7261" y2="85128"/>
                        <a14:foregroundMark x1="32673" y1="96448" x2="37871" y2="92564"/>
                        <a14:foregroundMark x1="40347" y1="89789" x2="44389" y2="85461"/>
                        <a14:foregroundMark x1="44389" y1="85461" x2="44389" y2="85461"/>
                        <a14:foregroundMark x1="46370" y1="82131" x2="50825" y2="77137"/>
                        <a14:foregroundMark x1="44802" y1="84351" x2="46452" y2="82131"/>
                        <a14:foregroundMark x1="39026" y1="91454" x2="40099" y2="89678"/>
                        <a14:foregroundMark x1="11799" y1="96781" x2="16997" y2="97225"/>
                        <a14:foregroundMark x1="92987" y1="77137" x2="91914" y2="83796"/>
                        <a14:foregroundMark x1="96617" y1="64040" x2="92987" y2="71587"/>
                        <a14:foregroundMark x1="94142" y1="61709" x2="98432" y2="65927"/>
                        <a14:foregroundMark x1="98432" y1="65927" x2="98515" y2="66260"/>
                        <a14:foregroundMark x1="81023" y1="51387" x2="85231" y2="54162"/>
                        <a14:foregroundMark x1="82591" y1="53274" x2="77145" y2="64373"/>
                      </a14:backgroundRemoval>
                    </a14:imgEffect>
                  </a14:imgLayer>
                </a14:imgProps>
              </a:ext>
            </a:extLst>
          </a:blip>
          <a:stretch>
            <a:fillRect/>
          </a:stretch>
        </p:blipFill>
        <p:spPr>
          <a:xfrm>
            <a:off x="122511" y="1157682"/>
            <a:ext cx="7704856" cy="5727785"/>
          </a:xfrm>
          <a:prstGeom prst="rect">
            <a:avLst/>
          </a:prstGeom>
        </p:spPr>
      </p:pic>
      <p:pic>
        <p:nvPicPr>
          <p:cNvPr id="4" name="Рисунок 3">
            <a:extLst>
              <a:ext uri="{FF2B5EF4-FFF2-40B4-BE49-F238E27FC236}">
                <a16:creationId xmlns:a16="http://schemas.microsoft.com/office/drawing/2014/main" id="{9032AEB6-6022-4100-A29B-329859C6EC25}"/>
              </a:ext>
            </a:extLst>
          </p:cNvPr>
          <p:cNvPicPr>
            <a:picLocks noChangeAspect="1"/>
          </p:cNvPicPr>
          <p:nvPr/>
        </p:nvPicPr>
        <p:blipFill>
          <a:blip r:embed="rId5"/>
          <a:stretch>
            <a:fillRect/>
          </a:stretch>
        </p:blipFill>
        <p:spPr>
          <a:xfrm>
            <a:off x="4514999" y="1153800"/>
            <a:ext cx="3344984" cy="2549988"/>
          </a:xfrm>
          <a:prstGeom prst="rect">
            <a:avLst/>
          </a:prstGeom>
        </p:spPr>
      </p:pic>
    </p:spTree>
    <p:extLst>
      <p:ext uri="{BB962C8B-B14F-4D97-AF65-F5344CB8AC3E}">
        <p14:creationId xmlns:p14="http://schemas.microsoft.com/office/powerpoint/2010/main" val="1342845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2" name="Заголовок 2">
            <a:extLst>
              <a:ext uri="{FF2B5EF4-FFF2-40B4-BE49-F238E27FC236}">
                <a16:creationId xmlns:a16="http://schemas.microsoft.com/office/drawing/2014/main" id="{4FECFCEC-B1A8-48D4-802D-0E2BA9735E36}"/>
              </a:ext>
            </a:extLst>
          </p:cNvPr>
          <p:cNvSpPr txBox="1">
            <a:spLocks/>
          </p:cNvSpPr>
          <p:nvPr/>
        </p:nvSpPr>
        <p:spPr>
          <a:xfrm>
            <a:off x="508001" y="365127"/>
            <a:ext cx="11137901" cy="792555"/>
          </a:xfrm>
          <a:prstGeom prst="rect">
            <a:avLst/>
          </a:prstGeom>
        </p:spPr>
        <p:txBody>
          <a:bodyPr/>
          <a:lstStyle>
            <a:lvl1pPr>
              <a:defRPr sz="4000" baseline="0">
                <a:latin typeface="Open Sans" pitchFamily="34" charset="0"/>
                <a:ea typeface="Open Sans" pitchFamily="34" charset="0"/>
                <a:cs typeface="Open Sans" pitchFamily="34" charset="0"/>
              </a:defRPr>
            </a:lvl1pPr>
          </a:lstStyle>
          <a:p>
            <a:r>
              <a:rPr lang="ru-RU" sz="2400" kern="0" dirty="0">
                <a:solidFill>
                  <a:srgbClr val="008744"/>
                </a:solidFill>
                <a:latin typeface="Tahoma" panose="020B0604030504040204" pitchFamily="34" charset="0"/>
                <a:ea typeface="Tahoma" panose="020B0604030504040204" pitchFamily="34" charset="0"/>
                <a:cs typeface="Tahoma" panose="020B0604030504040204" pitchFamily="34" charset="0"/>
              </a:rPr>
              <a:t>Приложение</a:t>
            </a:r>
            <a:br>
              <a:rPr lang="ru-RU" sz="2400" kern="0" dirty="0">
                <a:solidFill>
                  <a:srgbClr val="008744"/>
                </a:solidFill>
                <a:latin typeface="Tahoma" panose="020B0604030504040204" pitchFamily="34" charset="0"/>
                <a:ea typeface="Tahoma" panose="020B0604030504040204" pitchFamily="34" charset="0"/>
                <a:cs typeface="Tahoma" panose="020B0604030504040204" pitchFamily="34" charset="0"/>
              </a:rPr>
            </a:br>
            <a:r>
              <a:rPr lang="ru-RU" sz="2400" b="1" kern="0" dirty="0">
                <a:latin typeface="Tahoma" panose="020B0604030504040204" pitchFamily="34" charset="0"/>
                <a:ea typeface="Tahoma" panose="020B0604030504040204" pitchFamily="34" charset="0"/>
                <a:cs typeface="Tahoma" panose="020B0604030504040204" pitchFamily="34" charset="0"/>
              </a:rPr>
              <a:t>Архитектурно-планировочные проектные решения дома</a:t>
            </a:r>
          </a:p>
        </p:txBody>
      </p:sp>
      <p:pic>
        <p:nvPicPr>
          <p:cNvPr id="3" name="Рисунок 2">
            <a:extLst>
              <a:ext uri="{FF2B5EF4-FFF2-40B4-BE49-F238E27FC236}">
                <a16:creationId xmlns:a16="http://schemas.microsoft.com/office/drawing/2014/main" id="{8E0EF4CB-41E0-40F7-9135-B73A18A0A705}"/>
              </a:ext>
            </a:extLst>
          </p:cNvPr>
          <p:cNvPicPr>
            <a:picLocks noChangeAspect="1"/>
          </p:cNvPicPr>
          <p:nvPr/>
        </p:nvPicPr>
        <p:blipFill rotWithShape="1">
          <a:blip r:embed="rId3"/>
          <a:srcRect t="5568"/>
          <a:stretch/>
        </p:blipFill>
        <p:spPr>
          <a:xfrm>
            <a:off x="304626" y="2578527"/>
            <a:ext cx="4695540" cy="4338211"/>
          </a:xfrm>
          <a:prstGeom prst="rect">
            <a:avLst/>
          </a:prstGeom>
        </p:spPr>
      </p:pic>
      <p:sp>
        <p:nvSpPr>
          <p:cNvPr id="6" name="Прямоугольник 5">
            <a:extLst>
              <a:ext uri="{FF2B5EF4-FFF2-40B4-BE49-F238E27FC236}">
                <a16:creationId xmlns:a16="http://schemas.microsoft.com/office/drawing/2014/main" id="{F3F7E5FD-DD82-44FF-B1FD-16A503D2A2FA}"/>
              </a:ext>
            </a:extLst>
          </p:cNvPr>
          <p:cNvSpPr/>
          <p:nvPr/>
        </p:nvSpPr>
        <p:spPr>
          <a:xfrm>
            <a:off x="5163071" y="3231887"/>
            <a:ext cx="6747315" cy="3754874"/>
          </a:xfrm>
          <a:prstGeom prst="rect">
            <a:avLst/>
          </a:prstGeom>
        </p:spPr>
        <p:txBody>
          <a:bodyPr wrap="square">
            <a:spAutoFit/>
          </a:bodyPr>
          <a:lstStyle/>
          <a:p>
            <a:pPr algn="just"/>
            <a:r>
              <a:rPr lang="ru-RU" sz="1400" dirty="0"/>
              <a:t>Фундаменты – монолитная железобетонная плита толщиной 300 мм</a:t>
            </a:r>
          </a:p>
          <a:p>
            <a:pPr algn="just"/>
            <a:r>
              <a:rPr lang="ru-RU" sz="1400" dirty="0"/>
              <a:t>Наружные стены – трехслойная кладка общей толщиной 540 мм. (300 мм из ячеистых блоков; утеплитель – минераловатные плиты толщиной 100 мм; наружный облицовочный слой толщиной 120 мм из силикатного кирпича; Внутренние стены – из силикатного кирпича.</a:t>
            </a:r>
          </a:p>
          <a:p>
            <a:pPr algn="just"/>
            <a:endParaRPr lang="ru-RU" sz="700" dirty="0"/>
          </a:p>
          <a:p>
            <a:pPr algn="just"/>
            <a:r>
              <a:rPr lang="ru-RU" sz="1400" dirty="0"/>
              <a:t>Все дома оборудованы: – мойкой кухонной и газовой плитой для приготовления пищи, холодильником; – душевой кабиной, умывальником и унитазом, стиральной машиной; – газовым котлом. Вход в здание оборудован крыльцом с шириной марша в свету 1,5 м и козырьком для отвода воды. Внутренняя отделка помещений предусмотрена. Предусмотрена установка вводно-распределительного щитка, разводка, розетки, выключатели, светильники. Жилой дом оборудован системой хозяйственно-питьевого водопровода. Горячее водоснабжение – децентрализованное, обеспечивается от двухконтурного котла. Водоотведение от жилого дома предусматривается в проектируемый выгреб (накопитель) бытовых сточных вод. Предусмотрено наружное и внутреннее устройство газоснабжения.</a:t>
            </a:r>
          </a:p>
        </p:txBody>
      </p:sp>
      <p:sp>
        <p:nvSpPr>
          <p:cNvPr id="8" name="Прямоугольник 7">
            <a:extLst>
              <a:ext uri="{FF2B5EF4-FFF2-40B4-BE49-F238E27FC236}">
                <a16:creationId xmlns:a16="http://schemas.microsoft.com/office/drawing/2014/main" id="{8883D9B0-1433-4DFE-8918-C14176051F55}"/>
              </a:ext>
            </a:extLst>
          </p:cNvPr>
          <p:cNvSpPr/>
          <p:nvPr/>
        </p:nvSpPr>
        <p:spPr>
          <a:xfrm>
            <a:off x="304626" y="1189718"/>
            <a:ext cx="5794549" cy="1600438"/>
          </a:xfrm>
          <a:prstGeom prst="rect">
            <a:avLst/>
          </a:prstGeom>
        </p:spPr>
        <p:txBody>
          <a:bodyPr wrap="square">
            <a:spAutoFit/>
          </a:bodyPr>
          <a:lstStyle/>
          <a:p>
            <a:pPr algn="just"/>
            <a:r>
              <a:rPr lang="ru-RU" sz="1400" dirty="0"/>
              <a:t>Каждое здание – отдельно стоящее, одноэтажное, квадратной конфигурации в плане, с размерами в осях 9,94 × 8,10 м, с холодным чердаком и полами по грунту. Количество этажей здания – один. Высота помещений – 3,0 м до низа балок перекрытия. Высота жилого дома до конька кровли – 7,490 м от проектной отметки земли –0,450. Площадь жилого дома составляет 70,0 м2, жилая площадь – 36,41 м2. </a:t>
            </a:r>
          </a:p>
        </p:txBody>
      </p:sp>
      <p:pic>
        <p:nvPicPr>
          <p:cNvPr id="2" name="Рисунок 1">
            <a:extLst>
              <a:ext uri="{FF2B5EF4-FFF2-40B4-BE49-F238E27FC236}">
                <a16:creationId xmlns:a16="http://schemas.microsoft.com/office/drawing/2014/main" id="{79893A3B-9078-445D-AE80-8ABEDACD68AF}"/>
              </a:ext>
            </a:extLst>
          </p:cNvPr>
          <p:cNvPicPr>
            <a:picLocks noChangeAspect="1"/>
          </p:cNvPicPr>
          <p:nvPr/>
        </p:nvPicPr>
        <p:blipFill>
          <a:blip r:embed="rId4"/>
          <a:stretch>
            <a:fillRect/>
          </a:stretch>
        </p:blipFill>
        <p:spPr>
          <a:xfrm>
            <a:off x="6531223" y="1139240"/>
            <a:ext cx="4248472" cy="2105056"/>
          </a:xfrm>
          <a:prstGeom prst="rect">
            <a:avLst/>
          </a:prstGeom>
        </p:spPr>
      </p:pic>
    </p:spTree>
    <p:extLst>
      <p:ext uri="{BB962C8B-B14F-4D97-AF65-F5344CB8AC3E}">
        <p14:creationId xmlns:p14="http://schemas.microsoft.com/office/powerpoint/2010/main" val="3832173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2" name="Заголовок 2">
            <a:extLst>
              <a:ext uri="{FF2B5EF4-FFF2-40B4-BE49-F238E27FC236}">
                <a16:creationId xmlns:a16="http://schemas.microsoft.com/office/drawing/2014/main" id="{4FECFCEC-B1A8-48D4-802D-0E2BA9735E36}"/>
              </a:ext>
            </a:extLst>
          </p:cNvPr>
          <p:cNvSpPr txBox="1">
            <a:spLocks/>
          </p:cNvSpPr>
          <p:nvPr/>
        </p:nvSpPr>
        <p:spPr>
          <a:xfrm>
            <a:off x="508001" y="365127"/>
            <a:ext cx="11137901" cy="792555"/>
          </a:xfrm>
          <a:prstGeom prst="rect">
            <a:avLst/>
          </a:prstGeom>
        </p:spPr>
        <p:txBody>
          <a:bodyPr/>
          <a:lstStyle>
            <a:lvl1pPr>
              <a:defRPr sz="4000" baseline="0">
                <a:latin typeface="Open Sans" pitchFamily="34" charset="0"/>
                <a:ea typeface="Open Sans" pitchFamily="34" charset="0"/>
                <a:cs typeface="Open Sans" pitchFamily="34" charset="0"/>
              </a:defRPr>
            </a:lvl1pPr>
          </a:lstStyle>
          <a:p>
            <a:r>
              <a:rPr lang="ru-RU" sz="2400" kern="0" dirty="0">
                <a:solidFill>
                  <a:srgbClr val="008744"/>
                </a:solidFill>
                <a:latin typeface="Tahoma" panose="020B0604030504040204" pitchFamily="34" charset="0"/>
                <a:ea typeface="Tahoma" panose="020B0604030504040204" pitchFamily="34" charset="0"/>
                <a:cs typeface="Tahoma" panose="020B0604030504040204" pitchFamily="34" charset="0"/>
              </a:rPr>
              <a:t>Приложение</a:t>
            </a:r>
            <a:br>
              <a:rPr lang="ru-RU" sz="2400" kern="0" dirty="0">
                <a:solidFill>
                  <a:srgbClr val="008744"/>
                </a:solidFill>
                <a:latin typeface="Tahoma" panose="020B0604030504040204" pitchFamily="34" charset="0"/>
                <a:ea typeface="Tahoma" panose="020B0604030504040204" pitchFamily="34" charset="0"/>
                <a:cs typeface="Tahoma" panose="020B0604030504040204" pitchFamily="34" charset="0"/>
              </a:rPr>
            </a:br>
            <a:r>
              <a:rPr lang="ru-RU" sz="2400" b="1" kern="0" dirty="0">
                <a:latin typeface="Tahoma" panose="020B0604030504040204" pitchFamily="34" charset="0"/>
                <a:ea typeface="Tahoma" panose="020B0604030504040204" pitchFamily="34" charset="0"/>
                <a:cs typeface="Tahoma" panose="020B0604030504040204" pitchFamily="34" charset="0"/>
              </a:rPr>
              <a:t>Фотоматериалы</a:t>
            </a:r>
          </a:p>
        </p:txBody>
      </p:sp>
      <p:pic>
        <p:nvPicPr>
          <p:cNvPr id="3" name="Рисунок 2">
            <a:extLst>
              <a:ext uri="{FF2B5EF4-FFF2-40B4-BE49-F238E27FC236}">
                <a16:creationId xmlns:a16="http://schemas.microsoft.com/office/drawing/2014/main" id="{8E0EF4CB-41E0-40F7-9135-B73A18A0A70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3628" b="80479" l="30631" r="92973">
                        <a14:foregroundMark x1="45225" y1="14549" x2="30631" y2="22468"/>
                        <a14:foregroundMark x1="58198" y1="14365" x2="81982" y2="16022"/>
                        <a14:foregroundMark x1="81982" y1="16022" x2="92613" y2="14733"/>
                        <a14:foregroundMark x1="92613" y1="14733" x2="92973" y2="14733"/>
                        <a14:foregroundMark x1="32072" y1="16206" x2="32793" y2="27440"/>
                        <a14:foregroundMark x1="32793" y1="27440" x2="31532" y2="31123"/>
                        <a14:foregroundMark x1="31171" y1="17127" x2="32613" y2="28545"/>
                        <a14:foregroundMark x1="32613" y1="28545" x2="31712" y2="32781"/>
                        <a14:foregroundMark x1="31171" y1="15101" x2="31171" y2="15101"/>
                        <a14:foregroundMark x1="32252" y1="14180" x2="37117" y2="13812"/>
                        <a14:foregroundMark x1="83604" y1="24309" x2="83063" y2="55064"/>
                        <a14:foregroundMark x1="51532" y1="55985" x2="67027" y2="55433"/>
                        <a14:foregroundMark x1="67027" y1="55433" x2="75495" y2="55433"/>
                        <a14:foregroundMark x1="66847" y1="65009" x2="71171" y2="64273"/>
                        <a14:foregroundMark x1="46306" y1="67956" x2="45045" y2="74770"/>
                        <a14:foregroundMark x1="40180" y1="71455" x2="40180" y2="80479"/>
                        <a14:foregroundMark x1="32072" y1="57090" x2="32072" y2="57090"/>
                        <a14:foregroundMark x1="31532" y1="51197" x2="31532" y2="51197"/>
                        <a14:foregroundMark x1="31532" y1="48987" x2="31532" y2="48987"/>
                        <a14:foregroundMark x1="30991" y1="46409" x2="30991" y2="46409"/>
                        <a14:foregroundMark x1="31351" y1="44383" x2="31351" y2="44383"/>
                        <a14:foregroundMark x1="31712" y1="42541" x2="31712" y2="42541"/>
                        <a14:foregroundMark x1="31712" y1="40884" x2="31712" y2="40884"/>
                        <a14:foregroundMark x1="31171" y1="40884" x2="31171" y2="40884"/>
                        <a14:foregroundMark x1="31171" y1="56906" x2="31171" y2="56906"/>
                        <a14:foregroundMark x1="31712" y1="58932" x2="31712" y2="58379"/>
                        <a14:foregroundMark x1="31351" y1="62063" x2="31712" y2="60037"/>
                        <a14:foregroundMark x1="31712" y1="66483" x2="31712" y2="64273"/>
                        <a14:foregroundMark x1="31532" y1="65746" x2="31532" y2="65746"/>
                        <a14:foregroundMark x1="30991" y1="63352" x2="30991" y2="63352"/>
                        <a14:foregroundMark x1="31351" y1="28913" x2="31351" y2="26888"/>
                        <a14:foregroundMark x1="31351" y1="26519" x2="31532" y2="24494"/>
                        <a14:foregroundMark x1="71171" y1="14180" x2="74595" y2="14180"/>
                        <a14:foregroundMark x1="76036" y1="14549" x2="80901" y2="14549"/>
                        <a14:foregroundMark x1="83784" y1="13812" x2="90450" y2="14180"/>
                        <a14:foregroundMark x1="31532" y1="59300" x2="31351" y2="57827"/>
                      </a14:backgroundRemoval>
                    </a14:imgEffect>
                  </a14:imgLayer>
                </a14:imgProps>
              </a:ext>
            </a:extLst>
          </a:blip>
          <a:srcRect l="31014" t="13564" r="5561" b="17557"/>
          <a:stretch/>
        </p:blipFill>
        <p:spPr>
          <a:xfrm>
            <a:off x="4639954" y="1907946"/>
            <a:ext cx="2918441" cy="3100845"/>
          </a:xfrm>
          <a:prstGeom prst="rect">
            <a:avLst/>
          </a:prstGeom>
        </p:spPr>
      </p:pic>
      <p:pic>
        <p:nvPicPr>
          <p:cNvPr id="4" name="Рисунок 3">
            <a:extLst>
              <a:ext uri="{FF2B5EF4-FFF2-40B4-BE49-F238E27FC236}">
                <a16:creationId xmlns:a16="http://schemas.microsoft.com/office/drawing/2014/main" id="{8FBCFF86-AF70-4F08-AC5F-312A8FA324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2267" y="4731948"/>
            <a:ext cx="1618248" cy="2157664"/>
          </a:xfrm>
          <a:prstGeom prst="rect">
            <a:avLst/>
          </a:prstGeom>
          <a:ln>
            <a:noFill/>
          </a:ln>
          <a:effectLst>
            <a:outerShdw blurRad="292100" dist="139700" dir="2700000" algn="tl" rotWithShape="0">
              <a:srgbClr val="333333">
                <a:alpha val="65000"/>
              </a:srgbClr>
            </a:outerShdw>
          </a:effectLst>
        </p:spPr>
      </p:pic>
      <p:pic>
        <p:nvPicPr>
          <p:cNvPr id="7" name="Рисунок 6">
            <a:extLst>
              <a:ext uri="{FF2B5EF4-FFF2-40B4-BE49-F238E27FC236}">
                <a16:creationId xmlns:a16="http://schemas.microsoft.com/office/drawing/2014/main" id="{420D5582-AA0C-457F-91A6-BF1332F565C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9543" y="4038938"/>
            <a:ext cx="2496277" cy="1872208"/>
          </a:xfrm>
          <a:prstGeom prst="rect">
            <a:avLst/>
          </a:prstGeom>
        </p:spPr>
      </p:pic>
      <p:pic>
        <p:nvPicPr>
          <p:cNvPr id="9" name="Рисунок 8">
            <a:extLst>
              <a:ext uri="{FF2B5EF4-FFF2-40B4-BE49-F238E27FC236}">
                <a16:creationId xmlns:a16="http://schemas.microsoft.com/office/drawing/2014/main" id="{F44A3FB4-B80C-4804-83AD-10FE3909B1A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51103" y="4731948"/>
            <a:ext cx="2738950" cy="2054213"/>
          </a:xfrm>
          <a:prstGeom prst="rect">
            <a:avLst/>
          </a:prstGeom>
          <a:ln>
            <a:noFill/>
          </a:ln>
          <a:effectLst>
            <a:outerShdw blurRad="292100" dist="139700" dir="2700000" algn="tl" rotWithShape="0">
              <a:srgbClr val="333333">
                <a:alpha val="65000"/>
              </a:srgbClr>
            </a:outerShdw>
          </a:effectLst>
        </p:spPr>
      </p:pic>
      <p:pic>
        <p:nvPicPr>
          <p:cNvPr id="11" name="Рисунок 10">
            <a:extLst>
              <a:ext uri="{FF2B5EF4-FFF2-40B4-BE49-F238E27FC236}">
                <a16:creationId xmlns:a16="http://schemas.microsoft.com/office/drawing/2014/main" id="{83653D1B-7EB0-49CE-85F2-B5BCF9433F1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19055" y="100791"/>
            <a:ext cx="2347136" cy="1760352"/>
          </a:xfrm>
          <a:prstGeom prst="rect">
            <a:avLst/>
          </a:prstGeom>
          <a:ln>
            <a:noFill/>
          </a:ln>
          <a:effectLst>
            <a:outerShdw blurRad="292100" dist="139700" dir="2700000" algn="tl" rotWithShape="0">
              <a:srgbClr val="333333">
                <a:alpha val="65000"/>
              </a:srgbClr>
            </a:outerShdw>
          </a:effectLst>
        </p:spPr>
      </p:pic>
      <p:pic>
        <p:nvPicPr>
          <p:cNvPr id="14" name="Рисунок 13">
            <a:extLst>
              <a:ext uri="{FF2B5EF4-FFF2-40B4-BE49-F238E27FC236}">
                <a16:creationId xmlns:a16="http://schemas.microsoft.com/office/drawing/2014/main" id="{2C490634-3520-40A6-9561-B19A44EFE57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3300" y="2215303"/>
            <a:ext cx="2269491" cy="1702118"/>
          </a:xfrm>
          <a:prstGeom prst="rect">
            <a:avLst/>
          </a:prstGeom>
          <a:ln>
            <a:noFill/>
          </a:ln>
          <a:effectLst>
            <a:outerShdw blurRad="292100" dist="139700" dir="2700000" algn="tl" rotWithShape="0">
              <a:srgbClr val="333333">
                <a:alpha val="65000"/>
              </a:srgbClr>
            </a:outerShdw>
          </a:effectLst>
        </p:spPr>
      </p:pic>
      <p:pic>
        <p:nvPicPr>
          <p:cNvPr id="16" name="Рисунок 15">
            <a:extLst>
              <a:ext uri="{FF2B5EF4-FFF2-40B4-BE49-F238E27FC236}">
                <a16:creationId xmlns:a16="http://schemas.microsoft.com/office/drawing/2014/main" id="{664716D5-9C25-46A7-BA1C-549B21A96A7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257615" y="1907946"/>
            <a:ext cx="1891699" cy="2522265"/>
          </a:xfrm>
          <a:prstGeom prst="rect">
            <a:avLst/>
          </a:prstGeom>
          <a:ln>
            <a:noFill/>
          </a:ln>
          <a:effectLst>
            <a:outerShdw blurRad="292100" dist="139700" dir="2700000" algn="tl" rotWithShape="0">
              <a:srgbClr val="333333">
                <a:alpha val="65000"/>
              </a:srgbClr>
            </a:outerShdw>
          </a:effectLst>
        </p:spPr>
      </p:pic>
      <p:pic>
        <p:nvPicPr>
          <p:cNvPr id="18" name="Рисунок 17">
            <a:extLst>
              <a:ext uri="{FF2B5EF4-FFF2-40B4-BE49-F238E27FC236}">
                <a16:creationId xmlns:a16="http://schemas.microsoft.com/office/drawing/2014/main" id="{F1402A31-AD09-4B0C-A1D3-CECDEE16642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60557" y="365127"/>
            <a:ext cx="1361667" cy="1815556"/>
          </a:xfrm>
          <a:prstGeom prst="rect">
            <a:avLst/>
          </a:prstGeom>
        </p:spPr>
      </p:pic>
      <p:pic>
        <p:nvPicPr>
          <p:cNvPr id="20" name="Рисунок 19">
            <a:extLst>
              <a:ext uri="{FF2B5EF4-FFF2-40B4-BE49-F238E27FC236}">
                <a16:creationId xmlns:a16="http://schemas.microsoft.com/office/drawing/2014/main" id="{1C7B4D28-FCC1-405B-936A-479E844A6DE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838537" y="2194069"/>
            <a:ext cx="1340711" cy="1787615"/>
          </a:xfrm>
          <a:prstGeom prst="rect">
            <a:avLst/>
          </a:prstGeom>
        </p:spPr>
      </p:pic>
      <p:pic>
        <p:nvPicPr>
          <p:cNvPr id="22" name="Рисунок 21">
            <a:extLst>
              <a:ext uri="{FF2B5EF4-FFF2-40B4-BE49-F238E27FC236}">
                <a16:creationId xmlns:a16="http://schemas.microsoft.com/office/drawing/2014/main" id="{BD607B62-B7A4-4674-A567-D3B1D09A452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622770" y="216862"/>
            <a:ext cx="2508853" cy="1881640"/>
          </a:xfrm>
          <a:prstGeom prst="rect">
            <a:avLst/>
          </a:prstGeom>
        </p:spPr>
      </p:pic>
      <p:pic>
        <p:nvPicPr>
          <p:cNvPr id="24" name="Рисунок 23">
            <a:extLst>
              <a:ext uri="{FF2B5EF4-FFF2-40B4-BE49-F238E27FC236}">
                <a16:creationId xmlns:a16="http://schemas.microsoft.com/office/drawing/2014/main" id="{43359B01-89F8-44EA-962B-D97A8594789A}"/>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t="5990"/>
          <a:stretch/>
        </p:blipFill>
        <p:spPr>
          <a:xfrm>
            <a:off x="8338457" y="2234233"/>
            <a:ext cx="1793166" cy="2247677"/>
          </a:xfrm>
          <a:prstGeom prst="rect">
            <a:avLst/>
          </a:prstGeom>
        </p:spPr>
      </p:pic>
      <p:pic>
        <p:nvPicPr>
          <p:cNvPr id="26" name="Рисунок 25">
            <a:extLst>
              <a:ext uri="{FF2B5EF4-FFF2-40B4-BE49-F238E27FC236}">
                <a16:creationId xmlns:a16="http://schemas.microsoft.com/office/drawing/2014/main" id="{F0140CAB-7297-49E8-8D96-98F16BB34A7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547447" y="4680222"/>
            <a:ext cx="1618248" cy="2157664"/>
          </a:xfrm>
          <a:prstGeom prst="rect">
            <a:avLst/>
          </a:prstGeom>
        </p:spPr>
      </p:pic>
      <p:pic>
        <p:nvPicPr>
          <p:cNvPr id="28" name="Рисунок 27">
            <a:extLst>
              <a:ext uri="{FF2B5EF4-FFF2-40B4-BE49-F238E27FC236}">
                <a16:creationId xmlns:a16="http://schemas.microsoft.com/office/drawing/2014/main" id="{17B348FC-33DB-49AD-BFFD-29EDCF846333}"/>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27908" y="434033"/>
            <a:ext cx="983835" cy="1311779"/>
          </a:xfrm>
          <a:prstGeom prst="rect">
            <a:avLst/>
          </a:prstGeom>
        </p:spPr>
      </p:pic>
      <p:pic>
        <p:nvPicPr>
          <p:cNvPr id="32" name="Рисунок 31">
            <a:extLst>
              <a:ext uri="{FF2B5EF4-FFF2-40B4-BE49-F238E27FC236}">
                <a16:creationId xmlns:a16="http://schemas.microsoft.com/office/drawing/2014/main" id="{A794A853-3C0F-4EA4-8726-F34B8C06F89A}"/>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55040" t="24216" r="14647" b="1038"/>
          <a:stretch/>
        </p:blipFill>
        <p:spPr>
          <a:xfrm>
            <a:off x="11211743" y="197185"/>
            <a:ext cx="837407" cy="1548628"/>
          </a:xfrm>
          <a:prstGeom prst="rect">
            <a:avLst/>
          </a:prstGeom>
        </p:spPr>
      </p:pic>
      <p:cxnSp>
        <p:nvCxnSpPr>
          <p:cNvPr id="34" name="Прямая соединительная линия 33">
            <a:extLst>
              <a:ext uri="{FF2B5EF4-FFF2-40B4-BE49-F238E27FC236}">
                <a16:creationId xmlns:a16="http://schemas.microsoft.com/office/drawing/2014/main" id="{0805FC93-EB62-449D-B1A6-B834DF3071AA}"/>
              </a:ext>
            </a:extLst>
          </p:cNvPr>
          <p:cNvCxnSpPr>
            <a:cxnSpLocks/>
          </p:cNvCxnSpPr>
          <p:nvPr/>
        </p:nvCxnSpPr>
        <p:spPr>
          <a:xfrm>
            <a:off x="7035279" y="3458369"/>
            <a:ext cx="1303178"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7" name="Прямая соединительная линия 36">
            <a:extLst>
              <a:ext uri="{FF2B5EF4-FFF2-40B4-BE49-F238E27FC236}">
                <a16:creationId xmlns:a16="http://schemas.microsoft.com/office/drawing/2014/main" id="{0030B60B-5243-403D-9365-32AEF5CE92CA}"/>
              </a:ext>
            </a:extLst>
          </p:cNvPr>
          <p:cNvCxnSpPr>
            <a:cxnSpLocks/>
          </p:cNvCxnSpPr>
          <p:nvPr/>
        </p:nvCxnSpPr>
        <p:spPr>
          <a:xfrm>
            <a:off x="6171183" y="3818409"/>
            <a:ext cx="2376264" cy="913539"/>
          </a:xfrm>
          <a:prstGeom prst="line">
            <a:avLst/>
          </a:prstGeom>
        </p:spPr>
        <p:style>
          <a:lnRef idx="3">
            <a:schemeClr val="accent1"/>
          </a:lnRef>
          <a:fillRef idx="0">
            <a:schemeClr val="accent1"/>
          </a:fillRef>
          <a:effectRef idx="2">
            <a:schemeClr val="accent1"/>
          </a:effectRef>
          <a:fontRef idx="minor">
            <a:schemeClr val="tx1"/>
          </a:fontRef>
        </p:style>
      </p:cxnSp>
      <p:cxnSp>
        <p:nvCxnSpPr>
          <p:cNvPr id="40" name="Прямая соединительная линия 39">
            <a:extLst>
              <a:ext uri="{FF2B5EF4-FFF2-40B4-BE49-F238E27FC236}">
                <a16:creationId xmlns:a16="http://schemas.microsoft.com/office/drawing/2014/main" id="{02DB01E4-A644-48D9-BF34-2648FFA187E5}"/>
              </a:ext>
            </a:extLst>
          </p:cNvPr>
          <p:cNvCxnSpPr>
            <a:cxnSpLocks/>
          </p:cNvCxnSpPr>
          <p:nvPr/>
        </p:nvCxnSpPr>
        <p:spPr>
          <a:xfrm flipV="1">
            <a:off x="6208812" y="1704461"/>
            <a:ext cx="1389341" cy="660349"/>
          </a:xfrm>
          <a:prstGeom prst="line">
            <a:avLst/>
          </a:prstGeom>
        </p:spPr>
        <p:style>
          <a:lnRef idx="3">
            <a:schemeClr val="accent1"/>
          </a:lnRef>
          <a:fillRef idx="0">
            <a:schemeClr val="accent1"/>
          </a:fillRef>
          <a:effectRef idx="2">
            <a:schemeClr val="accent1"/>
          </a:effectRef>
          <a:fontRef idx="minor">
            <a:schemeClr val="tx1"/>
          </a:fontRef>
        </p:style>
      </p:cxnSp>
      <p:cxnSp>
        <p:nvCxnSpPr>
          <p:cNvPr id="43" name="Прямая соединительная линия 42">
            <a:extLst>
              <a:ext uri="{FF2B5EF4-FFF2-40B4-BE49-F238E27FC236}">
                <a16:creationId xmlns:a16="http://schemas.microsoft.com/office/drawing/2014/main" id="{51E09F08-5082-441F-A234-E8922327F8AF}"/>
              </a:ext>
            </a:extLst>
          </p:cNvPr>
          <p:cNvCxnSpPr>
            <a:cxnSpLocks/>
          </p:cNvCxnSpPr>
          <p:nvPr/>
        </p:nvCxnSpPr>
        <p:spPr>
          <a:xfrm>
            <a:off x="4615807" y="1267807"/>
            <a:ext cx="467123" cy="1128506"/>
          </a:xfrm>
          <a:prstGeom prst="line">
            <a:avLst/>
          </a:prstGeom>
        </p:spPr>
        <p:style>
          <a:lnRef idx="3">
            <a:schemeClr val="accent1"/>
          </a:lnRef>
          <a:fillRef idx="0">
            <a:schemeClr val="accent1"/>
          </a:fillRef>
          <a:effectRef idx="2">
            <a:schemeClr val="accent1"/>
          </a:effectRef>
          <a:fontRef idx="minor">
            <a:schemeClr val="tx1"/>
          </a:fontRef>
        </p:style>
      </p:cxnSp>
      <p:cxnSp>
        <p:nvCxnSpPr>
          <p:cNvPr id="46" name="Прямая соединительная линия 45">
            <a:extLst>
              <a:ext uri="{FF2B5EF4-FFF2-40B4-BE49-F238E27FC236}">
                <a16:creationId xmlns:a16="http://schemas.microsoft.com/office/drawing/2014/main" id="{1D344657-197D-4FA5-8F73-81D2754DD8F5}"/>
              </a:ext>
            </a:extLst>
          </p:cNvPr>
          <p:cNvCxnSpPr>
            <a:cxnSpLocks/>
          </p:cNvCxnSpPr>
          <p:nvPr/>
        </p:nvCxnSpPr>
        <p:spPr>
          <a:xfrm>
            <a:off x="4179248" y="2882305"/>
            <a:ext cx="839807"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9" name="Прямая соединительная линия 48">
            <a:extLst>
              <a:ext uri="{FF2B5EF4-FFF2-40B4-BE49-F238E27FC236}">
                <a16:creationId xmlns:a16="http://schemas.microsoft.com/office/drawing/2014/main" id="{DE9959E5-28C2-4649-976C-3A9EC5AA1D09}"/>
              </a:ext>
            </a:extLst>
          </p:cNvPr>
          <p:cNvCxnSpPr>
            <a:cxnSpLocks/>
          </p:cNvCxnSpPr>
          <p:nvPr/>
        </p:nvCxnSpPr>
        <p:spPr>
          <a:xfrm flipV="1">
            <a:off x="3055820" y="3818409"/>
            <a:ext cx="1963235" cy="611802"/>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01649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2" name="Заголовок 2">
            <a:extLst>
              <a:ext uri="{FF2B5EF4-FFF2-40B4-BE49-F238E27FC236}">
                <a16:creationId xmlns:a16="http://schemas.microsoft.com/office/drawing/2014/main" id="{4FECFCEC-B1A8-48D4-802D-0E2BA9735E36}"/>
              </a:ext>
            </a:extLst>
          </p:cNvPr>
          <p:cNvSpPr txBox="1">
            <a:spLocks/>
          </p:cNvSpPr>
          <p:nvPr/>
        </p:nvSpPr>
        <p:spPr>
          <a:xfrm>
            <a:off x="508001" y="365127"/>
            <a:ext cx="11137901" cy="792555"/>
          </a:xfrm>
          <a:prstGeom prst="rect">
            <a:avLst/>
          </a:prstGeom>
        </p:spPr>
        <p:txBody>
          <a:bodyPr/>
          <a:lstStyle>
            <a:lvl1pPr>
              <a:defRPr sz="4000" baseline="0">
                <a:latin typeface="Open Sans" pitchFamily="34" charset="0"/>
                <a:ea typeface="Open Sans" pitchFamily="34" charset="0"/>
                <a:cs typeface="Open Sans" pitchFamily="34" charset="0"/>
              </a:defRPr>
            </a:lvl1pPr>
          </a:lstStyle>
          <a:p>
            <a:r>
              <a:rPr lang="ru-RU" sz="2400" kern="0" dirty="0">
                <a:solidFill>
                  <a:srgbClr val="008744"/>
                </a:solidFill>
                <a:latin typeface="Tahoma" panose="020B0604030504040204" pitchFamily="34" charset="0"/>
                <a:ea typeface="Tahoma" panose="020B0604030504040204" pitchFamily="34" charset="0"/>
                <a:cs typeface="Tahoma" panose="020B0604030504040204" pitchFamily="34" charset="0"/>
              </a:rPr>
              <a:t>Приложение</a:t>
            </a:r>
            <a:br>
              <a:rPr lang="ru-RU" sz="2400" kern="0" dirty="0">
                <a:solidFill>
                  <a:srgbClr val="008744"/>
                </a:solidFill>
                <a:latin typeface="Tahoma" panose="020B0604030504040204" pitchFamily="34" charset="0"/>
                <a:ea typeface="Tahoma" panose="020B0604030504040204" pitchFamily="34" charset="0"/>
                <a:cs typeface="Tahoma" panose="020B0604030504040204" pitchFamily="34" charset="0"/>
              </a:rPr>
            </a:br>
            <a:r>
              <a:rPr lang="ru-RU" sz="2400" b="1" kern="0" dirty="0">
                <a:latin typeface="Tahoma" panose="020B0604030504040204" pitchFamily="34" charset="0"/>
                <a:ea typeface="Tahoma" panose="020B0604030504040204" pitchFamily="34" charset="0"/>
                <a:cs typeface="Tahoma" panose="020B0604030504040204" pitchFamily="34" charset="0"/>
              </a:rPr>
              <a:t>Планировка участка</a:t>
            </a:r>
          </a:p>
        </p:txBody>
      </p:sp>
      <p:pic>
        <p:nvPicPr>
          <p:cNvPr id="2" name="Рисунок 1">
            <a:extLst>
              <a:ext uri="{FF2B5EF4-FFF2-40B4-BE49-F238E27FC236}">
                <a16:creationId xmlns:a16="http://schemas.microsoft.com/office/drawing/2014/main" id="{CE10EC4A-80C1-440B-81B1-C21D23ABEFDC}"/>
              </a:ext>
            </a:extLst>
          </p:cNvPr>
          <p:cNvPicPr>
            <a:picLocks noChangeAspect="1"/>
          </p:cNvPicPr>
          <p:nvPr/>
        </p:nvPicPr>
        <p:blipFill>
          <a:blip r:embed="rId3"/>
          <a:stretch>
            <a:fillRect/>
          </a:stretch>
        </p:blipFill>
        <p:spPr>
          <a:xfrm>
            <a:off x="698575" y="1298129"/>
            <a:ext cx="5035408" cy="5090621"/>
          </a:xfrm>
          <a:prstGeom prst="rect">
            <a:avLst/>
          </a:prstGeom>
        </p:spPr>
      </p:pic>
      <p:pic>
        <p:nvPicPr>
          <p:cNvPr id="6" name="Рисунок 5">
            <a:extLst>
              <a:ext uri="{FF2B5EF4-FFF2-40B4-BE49-F238E27FC236}">
                <a16:creationId xmlns:a16="http://schemas.microsoft.com/office/drawing/2014/main" id="{EBD40BF9-39E2-401D-BB92-8FEE2106519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3203" b="17897"/>
          <a:stretch/>
        </p:blipFill>
        <p:spPr>
          <a:xfrm>
            <a:off x="5830268" y="1298129"/>
            <a:ext cx="3509268" cy="1550209"/>
          </a:xfrm>
          <a:prstGeom prst="rect">
            <a:avLst/>
          </a:prstGeom>
        </p:spPr>
      </p:pic>
      <p:pic>
        <p:nvPicPr>
          <p:cNvPr id="10" name="Рисунок 9">
            <a:extLst>
              <a:ext uri="{FF2B5EF4-FFF2-40B4-BE49-F238E27FC236}">
                <a16:creationId xmlns:a16="http://schemas.microsoft.com/office/drawing/2014/main" id="{599B5150-00EA-4495-ABB6-3A86F08C85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83551" y="1298129"/>
            <a:ext cx="2066945" cy="1550209"/>
          </a:xfrm>
          <a:prstGeom prst="rect">
            <a:avLst/>
          </a:prstGeom>
        </p:spPr>
      </p:pic>
      <p:sp>
        <p:nvSpPr>
          <p:cNvPr id="29" name="Прямоугольник 28">
            <a:extLst>
              <a:ext uri="{FF2B5EF4-FFF2-40B4-BE49-F238E27FC236}">
                <a16:creationId xmlns:a16="http://schemas.microsoft.com/office/drawing/2014/main" id="{D9F6ED68-F05D-44D8-8340-5541B2E9DA43}"/>
              </a:ext>
            </a:extLst>
          </p:cNvPr>
          <p:cNvSpPr/>
          <p:nvPr/>
        </p:nvSpPr>
        <p:spPr>
          <a:xfrm>
            <a:off x="5830268" y="2940953"/>
            <a:ext cx="5720229" cy="2677656"/>
          </a:xfrm>
          <a:prstGeom prst="rect">
            <a:avLst/>
          </a:prstGeom>
        </p:spPr>
        <p:txBody>
          <a:bodyPr wrap="square">
            <a:spAutoFit/>
          </a:bodyPr>
          <a:lstStyle/>
          <a:p>
            <a:r>
              <a:rPr lang="ru-RU" sz="1400" dirty="0"/>
              <a:t>Участок 20 соток:</a:t>
            </a:r>
          </a:p>
          <a:p>
            <a:pPr marL="285750" indent="-285750">
              <a:buFontTx/>
              <a:buChar char="-"/>
            </a:pPr>
            <a:r>
              <a:rPr lang="ru-RU" sz="1400" dirty="0"/>
              <a:t>передается в безвозмездное пользование на срок найма дома (без права капитального строительства) </a:t>
            </a:r>
          </a:p>
          <a:p>
            <a:pPr marL="285750" indent="-285750">
              <a:buFontTx/>
              <a:buChar char="-"/>
            </a:pPr>
            <a:r>
              <a:rPr lang="ru-RU" sz="1400" dirty="0"/>
              <a:t>предназначен для индивидуального жилищного строительства, выращивания сельскохозяйственных культур, размещение гаражей для собственных нужд и хозяйственных построек</a:t>
            </a:r>
          </a:p>
          <a:p>
            <a:pPr marL="285750" indent="-285750">
              <a:buFontTx/>
              <a:buChar char="-"/>
            </a:pPr>
            <a:r>
              <a:rPr lang="ru-RU" sz="1400" dirty="0"/>
              <a:t>частично огражден забором (фасад; створ дома)</a:t>
            </a:r>
          </a:p>
          <a:p>
            <a:pPr marL="285750" indent="-285750">
              <a:buFontTx/>
              <a:buChar char="-"/>
            </a:pPr>
            <a:r>
              <a:rPr lang="ru-RU" sz="1400" dirty="0"/>
              <a:t>заезд автомобиля устроен покрытием из уплотненного щебня</a:t>
            </a:r>
          </a:p>
          <a:p>
            <a:pPr marL="285750" indent="-285750">
              <a:buFontTx/>
              <a:buChar char="-"/>
            </a:pPr>
            <a:r>
              <a:rPr lang="ru-RU" sz="1400" dirty="0"/>
              <a:t>по окончанию найма, подлежит переоформлению в аренду, или выкупу в собственность (сейчас, 3% от кадастровой стоимости = 19 656,6 </a:t>
            </a:r>
            <a:r>
              <a:rPr lang="ru-RU" sz="1400" dirty="0" err="1"/>
              <a:t>руб</a:t>
            </a:r>
            <a:r>
              <a:rPr lang="ru-RU" sz="1400" dirty="0"/>
              <a:t> )</a:t>
            </a:r>
          </a:p>
        </p:txBody>
      </p:sp>
    </p:spTree>
    <p:extLst>
      <p:ext uri="{BB962C8B-B14F-4D97-AF65-F5344CB8AC3E}">
        <p14:creationId xmlns:p14="http://schemas.microsoft.com/office/powerpoint/2010/main" val="3114137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 name="Заголовок 2">
            <a:extLst>
              <a:ext uri="{FF2B5EF4-FFF2-40B4-BE49-F238E27FC236}">
                <a16:creationId xmlns:a16="http://schemas.microsoft.com/office/drawing/2014/main" id="{EB60ACBB-2470-4038-A55F-64ACD063B6B3}"/>
              </a:ext>
            </a:extLst>
          </p:cNvPr>
          <p:cNvSpPr txBox="1">
            <a:spLocks/>
          </p:cNvSpPr>
          <p:nvPr/>
        </p:nvSpPr>
        <p:spPr>
          <a:xfrm>
            <a:off x="508001" y="365127"/>
            <a:ext cx="11137901" cy="792555"/>
          </a:xfrm>
          <a:prstGeom prst="rect">
            <a:avLst/>
          </a:prstGeom>
        </p:spPr>
        <p:txBody>
          <a:bodyPr/>
          <a:lstStyle>
            <a:lvl1pPr>
              <a:defRPr sz="4000" baseline="0">
                <a:latin typeface="Open Sans" pitchFamily="34" charset="0"/>
                <a:ea typeface="Open Sans" pitchFamily="34" charset="0"/>
                <a:cs typeface="Open Sans" pitchFamily="34" charset="0"/>
              </a:defRPr>
            </a:lvl1pPr>
          </a:lstStyle>
          <a:p>
            <a:r>
              <a:rPr lang="ru-RU" sz="2400" kern="0" dirty="0">
                <a:solidFill>
                  <a:srgbClr val="008744"/>
                </a:solidFill>
                <a:latin typeface="Tahoma" panose="020B0604030504040204" pitchFamily="34" charset="0"/>
                <a:ea typeface="Tahoma" panose="020B0604030504040204" pitchFamily="34" charset="0"/>
                <a:cs typeface="Tahoma" panose="020B0604030504040204" pitchFamily="34" charset="0"/>
              </a:rPr>
              <a:t>Приложение</a:t>
            </a:r>
            <a:br>
              <a:rPr lang="ru-RU" sz="2400" kern="0" dirty="0">
                <a:solidFill>
                  <a:srgbClr val="008744"/>
                </a:solidFill>
                <a:latin typeface="Tahoma" panose="020B0604030504040204" pitchFamily="34" charset="0"/>
                <a:ea typeface="Tahoma" panose="020B0604030504040204" pitchFamily="34" charset="0"/>
                <a:cs typeface="Tahoma" panose="020B0604030504040204" pitchFamily="34" charset="0"/>
              </a:rPr>
            </a:br>
            <a:r>
              <a:rPr lang="ru-RU" sz="2400" b="1" kern="0" dirty="0">
                <a:latin typeface="Tahoma" panose="020B0604030504040204" pitchFamily="34" charset="0"/>
                <a:ea typeface="Tahoma" panose="020B0604030504040204" pitchFamily="34" charset="0"/>
                <a:cs typeface="Tahoma" panose="020B0604030504040204" pitchFamily="34" charset="0"/>
              </a:rPr>
              <a:t>Прогнозный расчет затрат нанимателя</a:t>
            </a:r>
          </a:p>
        </p:txBody>
      </p:sp>
      <p:graphicFrame>
        <p:nvGraphicFramePr>
          <p:cNvPr id="2" name="Таблица 1">
            <a:extLst>
              <a:ext uri="{FF2B5EF4-FFF2-40B4-BE49-F238E27FC236}">
                <a16:creationId xmlns:a16="http://schemas.microsoft.com/office/drawing/2014/main" id="{4AEF35BC-BB2F-4B88-A684-6E9D008D018D}"/>
              </a:ext>
            </a:extLst>
          </p:cNvPr>
          <p:cNvGraphicFramePr>
            <a:graphicFrameLocks noGrp="1"/>
          </p:cNvGraphicFramePr>
          <p:nvPr>
            <p:extLst>
              <p:ext uri="{D42A27DB-BD31-4B8C-83A1-F6EECF244321}">
                <p14:modId xmlns:p14="http://schemas.microsoft.com/office/powerpoint/2010/main" val="3233926451"/>
              </p:ext>
            </p:extLst>
          </p:nvPr>
        </p:nvGraphicFramePr>
        <p:xfrm>
          <a:off x="575903" y="2282434"/>
          <a:ext cx="7950200" cy="4556760"/>
        </p:xfrm>
        <a:graphic>
          <a:graphicData uri="http://schemas.openxmlformats.org/drawingml/2006/table">
            <a:tbl>
              <a:tblPr>
                <a:tableStyleId>{F5AB1C69-6EDB-4FF4-983F-18BD219EF322}</a:tableStyleId>
              </a:tblPr>
              <a:tblGrid>
                <a:gridCol w="1981200">
                  <a:extLst>
                    <a:ext uri="{9D8B030D-6E8A-4147-A177-3AD203B41FA5}">
                      <a16:colId xmlns:a16="http://schemas.microsoft.com/office/drawing/2014/main" val="1123159731"/>
                    </a:ext>
                  </a:extLst>
                </a:gridCol>
                <a:gridCol w="482600">
                  <a:extLst>
                    <a:ext uri="{9D8B030D-6E8A-4147-A177-3AD203B41FA5}">
                      <a16:colId xmlns:a16="http://schemas.microsoft.com/office/drawing/2014/main" val="2296956050"/>
                    </a:ext>
                  </a:extLst>
                </a:gridCol>
                <a:gridCol w="482600">
                  <a:extLst>
                    <a:ext uri="{9D8B030D-6E8A-4147-A177-3AD203B41FA5}">
                      <a16:colId xmlns:a16="http://schemas.microsoft.com/office/drawing/2014/main" val="1750480037"/>
                    </a:ext>
                  </a:extLst>
                </a:gridCol>
                <a:gridCol w="482600">
                  <a:extLst>
                    <a:ext uri="{9D8B030D-6E8A-4147-A177-3AD203B41FA5}">
                      <a16:colId xmlns:a16="http://schemas.microsoft.com/office/drawing/2014/main" val="3061953062"/>
                    </a:ext>
                  </a:extLst>
                </a:gridCol>
                <a:gridCol w="482600">
                  <a:extLst>
                    <a:ext uri="{9D8B030D-6E8A-4147-A177-3AD203B41FA5}">
                      <a16:colId xmlns:a16="http://schemas.microsoft.com/office/drawing/2014/main" val="21981298"/>
                    </a:ext>
                  </a:extLst>
                </a:gridCol>
                <a:gridCol w="546100">
                  <a:extLst>
                    <a:ext uri="{9D8B030D-6E8A-4147-A177-3AD203B41FA5}">
                      <a16:colId xmlns:a16="http://schemas.microsoft.com/office/drawing/2014/main" val="623131886"/>
                    </a:ext>
                  </a:extLst>
                </a:gridCol>
                <a:gridCol w="546100">
                  <a:extLst>
                    <a:ext uri="{9D8B030D-6E8A-4147-A177-3AD203B41FA5}">
                      <a16:colId xmlns:a16="http://schemas.microsoft.com/office/drawing/2014/main" val="1578929913"/>
                    </a:ext>
                  </a:extLst>
                </a:gridCol>
                <a:gridCol w="546100">
                  <a:extLst>
                    <a:ext uri="{9D8B030D-6E8A-4147-A177-3AD203B41FA5}">
                      <a16:colId xmlns:a16="http://schemas.microsoft.com/office/drawing/2014/main" val="854605274"/>
                    </a:ext>
                  </a:extLst>
                </a:gridCol>
                <a:gridCol w="622300">
                  <a:extLst>
                    <a:ext uri="{9D8B030D-6E8A-4147-A177-3AD203B41FA5}">
                      <a16:colId xmlns:a16="http://schemas.microsoft.com/office/drawing/2014/main" val="4043628049"/>
                    </a:ext>
                  </a:extLst>
                </a:gridCol>
                <a:gridCol w="622300">
                  <a:extLst>
                    <a:ext uri="{9D8B030D-6E8A-4147-A177-3AD203B41FA5}">
                      <a16:colId xmlns:a16="http://schemas.microsoft.com/office/drawing/2014/main" val="3721688058"/>
                    </a:ext>
                  </a:extLst>
                </a:gridCol>
                <a:gridCol w="546100">
                  <a:extLst>
                    <a:ext uri="{9D8B030D-6E8A-4147-A177-3AD203B41FA5}">
                      <a16:colId xmlns:a16="http://schemas.microsoft.com/office/drawing/2014/main" val="1152226084"/>
                    </a:ext>
                  </a:extLst>
                </a:gridCol>
                <a:gridCol w="609600">
                  <a:extLst>
                    <a:ext uri="{9D8B030D-6E8A-4147-A177-3AD203B41FA5}">
                      <a16:colId xmlns:a16="http://schemas.microsoft.com/office/drawing/2014/main" val="2509790335"/>
                    </a:ext>
                  </a:extLst>
                </a:gridCol>
              </a:tblGrid>
              <a:tr h="365760">
                <a:tc>
                  <a:txBody>
                    <a:bodyPr/>
                    <a:lstStyle/>
                    <a:p>
                      <a:pPr algn="l" fontAlgn="b"/>
                      <a:r>
                        <a:rPr lang="ru-RU" sz="1100" u="none" strike="noStrike" dirty="0">
                          <a:effectLst/>
                        </a:rPr>
                        <a:t>Предварительная </a:t>
                      </a:r>
                      <a:r>
                        <a:rPr lang="ru-RU" sz="1100" u="none" strike="noStrike" dirty="0" err="1">
                          <a:effectLst/>
                        </a:rPr>
                        <a:t>ст-ть</a:t>
                      </a:r>
                      <a:r>
                        <a:rPr lang="ru-RU" sz="1100" u="none" strike="noStrike" dirty="0">
                          <a:effectLst/>
                        </a:rPr>
                        <a:t> жилого дома на момент приемки, </a:t>
                      </a:r>
                      <a:r>
                        <a:rPr lang="ru-RU" sz="1100" u="none" strike="noStrike" dirty="0" err="1">
                          <a:effectLst/>
                        </a:rPr>
                        <a:t>руб</a:t>
                      </a:r>
                      <a:endParaRPr lang="ru-RU"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ru-RU"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ru-RU"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ru-RU"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ru-RU"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ru-RU"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ru-RU"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ru-RU"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ru-RU"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ru-RU"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ru-RU"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ru-RU"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0158867"/>
                  </a:ext>
                </a:extLst>
              </a:tr>
              <a:tr h="190500">
                <a:tc>
                  <a:txBody>
                    <a:bodyPr/>
                    <a:lstStyle/>
                    <a:p>
                      <a:pPr algn="r" fontAlgn="b"/>
                      <a:r>
                        <a:rPr lang="ru-RU" sz="1100" u="none" strike="noStrike">
                          <a:effectLst/>
                        </a:rPr>
                        <a:t>8 000 000  </a:t>
                      </a:r>
                      <a:endParaRPr lang="ru-RU"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0">
                  <a:txBody>
                    <a:bodyPr/>
                    <a:lstStyle/>
                    <a:p>
                      <a:pPr algn="ctr" fontAlgn="b"/>
                      <a:r>
                        <a:rPr lang="ru-RU" sz="1100" u="none" strike="noStrike" dirty="0">
                          <a:effectLst/>
                        </a:rPr>
                        <a:t>Ежемесячные платежи в период найма 10 </a:t>
                      </a:r>
                      <a:r>
                        <a:rPr lang="ru-RU" sz="1100" u="none" strike="noStrike" dirty="0" err="1">
                          <a:effectLst/>
                        </a:rPr>
                        <a:t>лет,руб</a:t>
                      </a:r>
                      <a:endParaRPr lang="ru-RU"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1100" u="none" strike="noStrike" dirty="0">
                          <a:effectLst/>
                        </a:rPr>
                        <a:t>Итого,</a:t>
                      </a:r>
                      <a:endParaRPr lang="ru-RU"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2265536"/>
                  </a:ext>
                </a:extLst>
              </a:tr>
              <a:tr h="190500">
                <a:tc>
                  <a:txBody>
                    <a:bodyPr/>
                    <a:lstStyle/>
                    <a:p>
                      <a:pPr algn="ctr" fontAlgn="ctr"/>
                      <a:r>
                        <a:rPr lang="ru-RU" sz="1100" u="none" strike="noStrike" dirty="0">
                          <a:effectLst/>
                        </a:rPr>
                        <a:t>Срок найма, лет</a:t>
                      </a:r>
                      <a:endParaRPr lang="ru-RU" sz="1100" b="1"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dirty="0">
                          <a:effectLst/>
                        </a:rPr>
                        <a:t>2026</a:t>
                      </a:r>
                      <a:endParaRPr lang="ru-RU" sz="11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dirty="0">
                          <a:effectLst/>
                        </a:rPr>
                        <a:t>2027</a:t>
                      </a:r>
                      <a:endParaRPr lang="ru-RU" sz="11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dirty="0">
                          <a:effectLst/>
                        </a:rPr>
                        <a:t>2028</a:t>
                      </a:r>
                      <a:endParaRPr lang="ru-RU" sz="11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a:effectLst/>
                        </a:rPr>
                        <a:t>2029</a:t>
                      </a:r>
                      <a:endParaRPr lang="ru-RU" sz="1100" b="1"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dirty="0">
                          <a:effectLst/>
                        </a:rPr>
                        <a:t>2030</a:t>
                      </a:r>
                      <a:endParaRPr lang="ru-RU" sz="11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a:effectLst/>
                        </a:rPr>
                        <a:t>2031</a:t>
                      </a:r>
                      <a:endParaRPr lang="ru-RU" sz="1100" b="1"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a:effectLst/>
                        </a:rPr>
                        <a:t>2032</a:t>
                      </a:r>
                      <a:endParaRPr lang="ru-RU" sz="1100" b="1"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a:effectLst/>
                        </a:rPr>
                        <a:t>2033</a:t>
                      </a:r>
                      <a:endParaRPr lang="ru-RU" sz="1100" b="1"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a:effectLst/>
                        </a:rPr>
                        <a:t>2034</a:t>
                      </a:r>
                      <a:endParaRPr lang="ru-RU" sz="1100" b="1"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a:effectLst/>
                        </a:rPr>
                        <a:t>2035</a:t>
                      </a:r>
                      <a:endParaRPr lang="ru-RU" sz="1100" b="1"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u="none" strike="noStrike" dirty="0">
                          <a:effectLst/>
                        </a:rPr>
                        <a:t>за 10 лет</a:t>
                      </a:r>
                      <a:endParaRPr lang="ru-RU"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0146082"/>
                  </a:ext>
                </a:extLst>
              </a:tr>
              <a:tr h="373380">
                <a:tc gridSpan="11">
                  <a:txBody>
                    <a:bodyPr/>
                    <a:lstStyle/>
                    <a:p>
                      <a:pPr algn="ctr" fontAlgn="ctr"/>
                      <a:r>
                        <a:rPr lang="ru-RU" sz="1100" u="none" strike="noStrike" dirty="0">
                          <a:effectLst/>
                        </a:rPr>
                        <a:t>Имущественные ежемесячные платежи:</a:t>
                      </a:r>
                      <a:endParaRPr lang="ru-RU" sz="1100" b="1"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ru-RU" sz="1100" b="1" i="0" u="none" strike="noStrike" dirty="0">
                        <a:solidFill>
                          <a:srgbClr val="000000"/>
                        </a:solidFill>
                        <a:effectLst/>
                        <a:latin typeface="Calibri" panose="020F0502020204030204" pitchFamily="34" charset="0"/>
                      </a:endParaRPr>
                    </a:p>
                  </a:txBody>
                  <a:tcPr marL="7620" marR="7620" marT="7620"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b"/>
                      <a:r>
                        <a:rPr lang="ru-RU" sz="1100" u="none" strike="noStrike" dirty="0">
                          <a:effectLst/>
                        </a:rPr>
                        <a:t> </a:t>
                      </a:r>
                      <a:endParaRPr lang="ru-RU"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1812452"/>
                  </a:ext>
                </a:extLst>
              </a:tr>
              <a:tr h="548640">
                <a:tc>
                  <a:txBody>
                    <a:bodyPr/>
                    <a:lstStyle/>
                    <a:p>
                      <a:pPr algn="l" fontAlgn="b"/>
                      <a:r>
                        <a:rPr lang="ru-RU" sz="1100" u="none" strike="noStrike">
                          <a:effectLst/>
                        </a:rPr>
                        <a:t>Размер выкупной платы, подлежащий ежемесячной оплате в период найма</a:t>
                      </a:r>
                      <a:endParaRPr lang="ru-RU"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a:effectLst/>
                        </a:rPr>
                        <a:t>0</a:t>
                      </a:r>
                      <a:endParaRPr lang="ru-RU"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dirty="0">
                          <a:effectLst/>
                        </a:rPr>
                        <a:t>0</a:t>
                      </a:r>
                      <a:endParaRPr lang="ru-RU"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a:effectLst/>
                        </a:rPr>
                        <a:t>0</a:t>
                      </a:r>
                      <a:endParaRPr lang="ru-RU"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dirty="0">
                          <a:effectLst/>
                        </a:rPr>
                        <a:t>0</a:t>
                      </a:r>
                      <a:endParaRPr lang="ru-RU"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dirty="0">
                          <a:effectLst/>
                        </a:rPr>
                        <a:t>0  </a:t>
                      </a:r>
                      <a:endParaRPr lang="ru-RU"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dirty="0">
                          <a:effectLst/>
                        </a:rPr>
                        <a:t>1 333  </a:t>
                      </a:r>
                      <a:endParaRPr lang="ru-RU"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dirty="0">
                          <a:effectLst/>
                        </a:rPr>
                        <a:t>1 333  </a:t>
                      </a:r>
                      <a:endParaRPr lang="ru-RU"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a:effectLst/>
                        </a:rPr>
                        <a:t>1 333  </a:t>
                      </a:r>
                      <a:endParaRPr lang="ru-RU"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dirty="0">
                          <a:effectLst/>
                        </a:rPr>
                        <a:t>1 333  </a:t>
                      </a:r>
                      <a:endParaRPr lang="ru-RU"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a:effectLst/>
                        </a:rPr>
                        <a:t>1 333  </a:t>
                      </a:r>
                      <a:endParaRPr lang="ru-RU"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u="none" strike="noStrike" dirty="0">
                          <a:effectLst/>
                        </a:rPr>
                        <a:t>80 000  </a:t>
                      </a:r>
                      <a:endParaRPr lang="ru-RU"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6987223"/>
                  </a:ext>
                </a:extLst>
              </a:tr>
              <a:tr h="739140">
                <a:tc>
                  <a:txBody>
                    <a:bodyPr/>
                    <a:lstStyle/>
                    <a:p>
                      <a:pPr algn="l" fontAlgn="b"/>
                      <a:r>
                        <a:rPr lang="ru-RU" sz="1100" u="none" strike="noStrike" dirty="0">
                          <a:effectLst/>
                        </a:rPr>
                        <a:t>Ежемесячная плата на </a:t>
                      </a:r>
                      <a:r>
                        <a:rPr lang="ru-RU" sz="1100" u="none" strike="noStrike" dirty="0" err="1">
                          <a:effectLst/>
                        </a:rPr>
                        <a:t>найм</a:t>
                      </a:r>
                      <a:r>
                        <a:rPr lang="ru-RU" sz="1100" u="none" strike="noStrike" dirty="0">
                          <a:effectLst/>
                        </a:rPr>
                        <a:t> 0,15% МРОТ за </a:t>
                      </a:r>
                      <a:r>
                        <a:rPr lang="ru-RU" sz="1100" u="none" strike="noStrike" dirty="0" err="1">
                          <a:effectLst/>
                        </a:rPr>
                        <a:t>за</a:t>
                      </a:r>
                      <a:r>
                        <a:rPr lang="ru-RU" sz="1100" u="none" strike="noStrike" dirty="0">
                          <a:effectLst/>
                        </a:rPr>
                        <a:t> 1 кв. метр (МРОТ 22400р в 2025г) Дом 72 </a:t>
                      </a:r>
                      <a:r>
                        <a:rPr lang="ru-RU" sz="1100" u="none" strike="noStrike" dirty="0" err="1">
                          <a:effectLst/>
                        </a:rPr>
                        <a:t>кв.м</a:t>
                      </a:r>
                      <a:endParaRPr lang="ru-RU"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a:effectLst/>
                        </a:rPr>
                        <a:t>2 926  </a:t>
                      </a:r>
                      <a:endParaRPr lang="ru-RU"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a:effectLst/>
                        </a:rPr>
                        <a:t>3 132  </a:t>
                      </a:r>
                      <a:endParaRPr lang="ru-RU"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a:effectLst/>
                        </a:rPr>
                        <a:t>3 348  </a:t>
                      </a:r>
                      <a:endParaRPr lang="ru-RU"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a:effectLst/>
                        </a:rPr>
                        <a:t>3 564  </a:t>
                      </a:r>
                      <a:endParaRPr lang="ru-RU"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a:effectLst/>
                        </a:rPr>
                        <a:t>3 780  </a:t>
                      </a:r>
                      <a:endParaRPr lang="ru-RU"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dirty="0">
                          <a:effectLst/>
                        </a:rPr>
                        <a:t>3 996  </a:t>
                      </a:r>
                      <a:endParaRPr lang="ru-RU"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dirty="0">
                          <a:effectLst/>
                        </a:rPr>
                        <a:t>4 212  </a:t>
                      </a:r>
                      <a:endParaRPr lang="ru-RU"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dirty="0">
                          <a:effectLst/>
                        </a:rPr>
                        <a:t>4 428  </a:t>
                      </a:r>
                      <a:endParaRPr lang="ru-RU"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a:effectLst/>
                        </a:rPr>
                        <a:t>4 644  </a:t>
                      </a:r>
                      <a:endParaRPr lang="ru-RU"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a:effectLst/>
                        </a:rPr>
                        <a:t>4 860  </a:t>
                      </a:r>
                      <a:endParaRPr lang="ru-RU"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u="none" strike="noStrike" dirty="0">
                          <a:effectLst/>
                        </a:rPr>
                        <a:t>466 681  </a:t>
                      </a:r>
                      <a:endParaRPr lang="ru-RU"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6456841"/>
                  </a:ext>
                </a:extLst>
              </a:tr>
              <a:tr h="373380">
                <a:tc gridSpan="11">
                  <a:txBody>
                    <a:bodyPr/>
                    <a:lstStyle/>
                    <a:p>
                      <a:pPr algn="ctr" fontAlgn="ctr"/>
                      <a:r>
                        <a:rPr lang="ru-RU" sz="1100" u="none" strike="noStrike" dirty="0">
                          <a:effectLst/>
                        </a:rPr>
                        <a:t>Коммунальные ежемесячные платежи: </a:t>
                      </a:r>
                      <a:endParaRPr lang="ru-RU" sz="1100" b="1"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ru-RU" sz="1100" b="1" i="0" u="none" strike="noStrike" dirty="0">
                        <a:solidFill>
                          <a:srgbClr val="000000"/>
                        </a:solidFill>
                        <a:effectLst/>
                        <a:latin typeface="Calibri" panose="020F0502020204030204" pitchFamily="34" charset="0"/>
                      </a:endParaRPr>
                    </a:p>
                  </a:txBody>
                  <a:tcPr marL="7620" marR="7620" marT="762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b"/>
                      <a:endParaRPr lang="ru-RU"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5362273"/>
                  </a:ext>
                </a:extLst>
              </a:tr>
              <a:tr h="182880">
                <a:tc>
                  <a:txBody>
                    <a:bodyPr/>
                    <a:lstStyle/>
                    <a:p>
                      <a:pPr algn="l" fontAlgn="b"/>
                      <a:r>
                        <a:rPr lang="ru-RU" sz="1100" u="none" strike="noStrike">
                          <a:effectLst/>
                        </a:rPr>
                        <a:t>Водоснабжение</a:t>
                      </a:r>
                      <a:endParaRPr lang="ru-RU"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a:effectLst/>
                        </a:rPr>
                        <a:t>320</a:t>
                      </a:r>
                      <a:endParaRPr lang="ru-RU"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dirty="0">
                          <a:effectLst/>
                        </a:rPr>
                        <a:t>346</a:t>
                      </a:r>
                      <a:endParaRPr lang="ru-RU"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dirty="0">
                          <a:effectLst/>
                        </a:rPr>
                        <a:t>373</a:t>
                      </a:r>
                      <a:endParaRPr lang="ru-RU"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a:effectLst/>
                        </a:rPr>
                        <a:t>403</a:t>
                      </a:r>
                      <a:endParaRPr lang="ru-RU"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a:effectLst/>
                        </a:rPr>
                        <a:t>435</a:t>
                      </a:r>
                      <a:endParaRPr lang="ru-RU"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a:effectLst/>
                        </a:rPr>
                        <a:t>470</a:t>
                      </a:r>
                      <a:endParaRPr lang="ru-RU"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a:effectLst/>
                        </a:rPr>
                        <a:t>508</a:t>
                      </a:r>
                      <a:endParaRPr lang="ru-RU"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dirty="0">
                          <a:effectLst/>
                        </a:rPr>
                        <a:t>548</a:t>
                      </a:r>
                      <a:endParaRPr lang="ru-RU"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a:effectLst/>
                        </a:rPr>
                        <a:t>592</a:t>
                      </a:r>
                      <a:endParaRPr lang="ru-RU"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a:effectLst/>
                        </a:rPr>
                        <a:t>640</a:t>
                      </a:r>
                      <a:endParaRPr lang="ru-RU"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ru-RU"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4667596"/>
                  </a:ext>
                </a:extLst>
              </a:tr>
              <a:tr h="365760">
                <a:tc>
                  <a:txBody>
                    <a:bodyPr/>
                    <a:lstStyle/>
                    <a:p>
                      <a:pPr algn="l" fontAlgn="b"/>
                      <a:r>
                        <a:rPr lang="ru-RU" sz="1100" u="none" strike="noStrike" dirty="0">
                          <a:effectLst/>
                        </a:rPr>
                        <a:t>Газоснабжение (плита, отопление)</a:t>
                      </a:r>
                      <a:endParaRPr lang="ru-RU"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a:effectLst/>
                        </a:rPr>
                        <a:t>1800</a:t>
                      </a:r>
                      <a:endParaRPr lang="ru-RU"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a:effectLst/>
                        </a:rPr>
                        <a:t>1944</a:t>
                      </a:r>
                      <a:endParaRPr lang="ru-RU"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a:effectLst/>
                        </a:rPr>
                        <a:t>2100</a:t>
                      </a:r>
                      <a:endParaRPr lang="ru-RU"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a:effectLst/>
                        </a:rPr>
                        <a:t>2267</a:t>
                      </a:r>
                      <a:endParaRPr lang="ru-RU"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a:effectLst/>
                        </a:rPr>
                        <a:t>2449</a:t>
                      </a:r>
                      <a:endParaRPr lang="ru-RU"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a:effectLst/>
                        </a:rPr>
                        <a:t>2645</a:t>
                      </a:r>
                      <a:endParaRPr lang="ru-RU"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a:effectLst/>
                        </a:rPr>
                        <a:t>2856</a:t>
                      </a:r>
                      <a:endParaRPr lang="ru-RU"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dirty="0">
                          <a:effectLst/>
                        </a:rPr>
                        <a:t>3085</a:t>
                      </a:r>
                      <a:endParaRPr lang="ru-RU"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dirty="0">
                          <a:effectLst/>
                        </a:rPr>
                        <a:t>3332</a:t>
                      </a:r>
                      <a:endParaRPr lang="ru-RU"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dirty="0">
                          <a:effectLst/>
                        </a:rPr>
                        <a:t>3598</a:t>
                      </a:r>
                      <a:endParaRPr lang="ru-RU"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ru-RU"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8986336"/>
                  </a:ext>
                </a:extLst>
              </a:tr>
              <a:tr h="182880">
                <a:tc>
                  <a:txBody>
                    <a:bodyPr/>
                    <a:lstStyle/>
                    <a:p>
                      <a:pPr algn="l" fontAlgn="b"/>
                      <a:r>
                        <a:rPr lang="ru-RU" sz="1100" u="none" strike="noStrike">
                          <a:effectLst/>
                        </a:rPr>
                        <a:t>Откачка выгреба</a:t>
                      </a:r>
                      <a:endParaRPr lang="ru-RU"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a:effectLst/>
                        </a:rPr>
                        <a:t>1500</a:t>
                      </a:r>
                      <a:endParaRPr lang="ru-RU"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a:effectLst/>
                        </a:rPr>
                        <a:t>1620</a:t>
                      </a:r>
                      <a:endParaRPr lang="ru-RU"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a:effectLst/>
                        </a:rPr>
                        <a:t>1750</a:t>
                      </a:r>
                      <a:endParaRPr lang="ru-RU"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a:effectLst/>
                        </a:rPr>
                        <a:t>1890</a:t>
                      </a:r>
                      <a:endParaRPr lang="ru-RU"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a:effectLst/>
                        </a:rPr>
                        <a:t>2041</a:t>
                      </a:r>
                      <a:endParaRPr lang="ru-RU"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a:effectLst/>
                        </a:rPr>
                        <a:t>2204</a:t>
                      </a:r>
                      <a:endParaRPr lang="ru-RU"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a:effectLst/>
                        </a:rPr>
                        <a:t>2380</a:t>
                      </a:r>
                      <a:endParaRPr lang="ru-RU"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dirty="0">
                          <a:effectLst/>
                        </a:rPr>
                        <a:t>2571</a:t>
                      </a:r>
                      <a:endParaRPr lang="ru-RU"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dirty="0">
                          <a:effectLst/>
                        </a:rPr>
                        <a:t>2776</a:t>
                      </a:r>
                      <a:endParaRPr lang="ru-RU"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dirty="0">
                          <a:effectLst/>
                        </a:rPr>
                        <a:t>2999</a:t>
                      </a:r>
                      <a:endParaRPr lang="ru-RU"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ru-RU"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6252466"/>
                  </a:ext>
                </a:extLst>
              </a:tr>
              <a:tr h="182880">
                <a:tc>
                  <a:txBody>
                    <a:bodyPr/>
                    <a:lstStyle/>
                    <a:p>
                      <a:pPr algn="l" fontAlgn="b"/>
                      <a:r>
                        <a:rPr lang="ru-RU" sz="1100" u="none" strike="noStrike">
                          <a:effectLst/>
                        </a:rPr>
                        <a:t>Электроэнергия</a:t>
                      </a:r>
                      <a:endParaRPr lang="ru-RU"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a:effectLst/>
                        </a:rPr>
                        <a:t>1000</a:t>
                      </a:r>
                      <a:endParaRPr lang="ru-RU"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a:effectLst/>
                        </a:rPr>
                        <a:t>1080</a:t>
                      </a:r>
                      <a:endParaRPr lang="ru-RU"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a:effectLst/>
                        </a:rPr>
                        <a:t>1001</a:t>
                      </a:r>
                      <a:endParaRPr lang="ru-RU"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a:effectLst/>
                        </a:rPr>
                        <a:t>1081</a:t>
                      </a:r>
                      <a:endParaRPr lang="ru-RU"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a:effectLst/>
                        </a:rPr>
                        <a:t>1002</a:t>
                      </a:r>
                      <a:endParaRPr lang="ru-RU"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a:effectLst/>
                        </a:rPr>
                        <a:t>1082</a:t>
                      </a:r>
                      <a:endParaRPr lang="ru-RU"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a:effectLst/>
                        </a:rPr>
                        <a:t>1003</a:t>
                      </a:r>
                      <a:endParaRPr lang="ru-RU"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dirty="0">
                          <a:effectLst/>
                        </a:rPr>
                        <a:t>1083</a:t>
                      </a:r>
                      <a:endParaRPr lang="ru-RU"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dirty="0">
                          <a:effectLst/>
                        </a:rPr>
                        <a:t>1004</a:t>
                      </a:r>
                      <a:endParaRPr lang="ru-RU"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dirty="0">
                          <a:effectLst/>
                        </a:rPr>
                        <a:t>1084</a:t>
                      </a:r>
                      <a:endParaRPr lang="ru-RU"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ru-RU"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3545929"/>
                  </a:ext>
                </a:extLst>
              </a:tr>
              <a:tr h="190500">
                <a:tc>
                  <a:txBody>
                    <a:bodyPr/>
                    <a:lstStyle/>
                    <a:p>
                      <a:pPr algn="l" fontAlgn="b"/>
                      <a:r>
                        <a:rPr lang="ru-RU" sz="1100" u="none" strike="noStrike">
                          <a:effectLst/>
                        </a:rPr>
                        <a:t>Вывоз ТБО</a:t>
                      </a:r>
                      <a:endParaRPr lang="ru-RU"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a:effectLst/>
                        </a:rPr>
                        <a:t>268</a:t>
                      </a:r>
                      <a:endParaRPr lang="ru-RU"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a:effectLst/>
                        </a:rPr>
                        <a:t>289</a:t>
                      </a:r>
                      <a:endParaRPr lang="ru-RU"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a:effectLst/>
                        </a:rPr>
                        <a:t>313</a:t>
                      </a:r>
                      <a:endParaRPr lang="ru-RU"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a:effectLst/>
                        </a:rPr>
                        <a:t>338</a:t>
                      </a:r>
                      <a:endParaRPr lang="ru-RU"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a:effectLst/>
                        </a:rPr>
                        <a:t>365</a:t>
                      </a:r>
                      <a:endParaRPr lang="ru-RU"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a:effectLst/>
                        </a:rPr>
                        <a:t>394</a:t>
                      </a:r>
                      <a:endParaRPr lang="ru-RU"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a:effectLst/>
                        </a:rPr>
                        <a:t>425</a:t>
                      </a:r>
                      <a:endParaRPr lang="ru-RU"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a:effectLst/>
                        </a:rPr>
                        <a:t>459</a:t>
                      </a:r>
                      <a:endParaRPr lang="ru-RU"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dirty="0">
                          <a:effectLst/>
                        </a:rPr>
                        <a:t>496</a:t>
                      </a:r>
                      <a:endParaRPr lang="ru-RU"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dirty="0">
                          <a:effectLst/>
                        </a:rPr>
                        <a:t>536</a:t>
                      </a:r>
                      <a:endParaRPr lang="ru-RU"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ru-RU"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4438318"/>
                  </a:ext>
                </a:extLst>
              </a:tr>
              <a:tr h="373380">
                <a:tc>
                  <a:txBody>
                    <a:bodyPr/>
                    <a:lstStyle/>
                    <a:p>
                      <a:pPr algn="ctr" fontAlgn="ctr"/>
                      <a:r>
                        <a:rPr lang="ru-RU" sz="1100" u="none" strike="noStrike">
                          <a:effectLst/>
                        </a:rPr>
                        <a:t>Итого, ежемесячные платежи нанимателя дома, руб</a:t>
                      </a:r>
                      <a:endParaRPr lang="ru-RU" sz="11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a:effectLst/>
                        </a:rPr>
                        <a:t>7 814  </a:t>
                      </a:r>
                      <a:endParaRPr lang="ru-RU" sz="1100" b="1"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a:effectLst/>
                        </a:rPr>
                        <a:t>8 411  </a:t>
                      </a:r>
                      <a:endParaRPr lang="ru-RU" sz="1100" b="1"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dirty="0">
                          <a:effectLst/>
                        </a:rPr>
                        <a:t>8 884  </a:t>
                      </a:r>
                      <a:endParaRPr lang="ru-RU" sz="11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a:effectLst/>
                        </a:rPr>
                        <a:t>9 543  </a:t>
                      </a:r>
                      <a:endParaRPr lang="ru-RU" sz="1100" b="1"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a:effectLst/>
                        </a:rPr>
                        <a:t>10 072  </a:t>
                      </a:r>
                      <a:endParaRPr lang="ru-RU" sz="1100" b="1"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a:effectLst/>
                        </a:rPr>
                        <a:t>12 124  </a:t>
                      </a:r>
                      <a:endParaRPr lang="ru-RU" sz="1100" b="1"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dirty="0">
                          <a:effectLst/>
                        </a:rPr>
                        <a:t>12 718  </a:t>
                      </a:r>
                      <a:endParaRPr lang="ru-RU" sz="11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dirty="0">
                          <a:effectLst/>
                        </a:rPr>
                        <a:t>13 508  </a:t>
                      </a:r>
                      <a:endParaRPr lang="ru-RU" sz="11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dirty="0">
                          <a:effectLst/>
                        </a:rPr>
                        <a:t>14 178  </a:t>
                      </a:r>
                      <a:endParaRPr lang="ru-RU" sz="11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u="none" strike="noStrike" dirty="0">
                          <a:effectLst/>
                        </a:rPr>
                        <a:t>15 050  </a:t>
                      </a:r>
                      <a:endParaRPr lang="ru-RU" sz="11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ru-RU"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9231218"/>
                  </a:ext>
                </a:extLst>
              </a:tr>
            </a:tbl>
          </a:graphicData>
        </a:graphic>
      </p:graphicFrame>
      <p:sp>
        <p:nvSpPr>
          <p:cNvPr id="5" name="Прямоугольник 4">
            <a:extLst>
              <a:ext uri="{FF2B5EF4-FFF2-40B4-BE49-F238E27FC236}">
                <a16:creationId xmlns:a16="http://schemas.microsoft.com/office/drawing/2014/main" id="{0D6A488F-3060-4D8D-ACDA-F0D4FB216B5C}"/>
              </a:ext>
            </a:extLst>
          </p:cNvPr>
          <p:cNvSpPr/>
          <p:nvPr/>
        </p:nvSpPr>
        <p:spPr>
          <a:xfrm>
            <a:off x="8691463" y="1303867"/>
            <a:ext cx="3202261" cy="5047536"/>
          </a:xfrm>
          <a:prstGeom prst="rect">
            <a:avLst/>
          </a:prstGeom>
        </p:spPr>
        <p:txBody>
          <a:bodyPr wrap="square">
            <a:spAutoFit/>
          </a:bodyPr>
          <a:lstStyle/>
          <a:p>
            <a:pPr algn="just"/>
            <a:r>
              <a:rPr lang="ru-RU" sz="1400" dirty="0"/>
              <a:t>По условиям госпрограммы и положений договора найма по истечении 10 лет у нанимателя имеется право выкупа дома за 1% выкупной стоимости. Платежи вносятся ежемесячно (ежеквартально) с 5 года найма</a:t>
            </a:r>
          </a:p>
          <a:p>
            <a:pPr algn="just"/>
            <a:endParaRPr lang="ru-RU" sz="1400" dirty="0"/>
          </a:p>
          <a:p>
            <a:pPr algn="just"/>
            <a:r>
              <a:rPr lang="ru-RU" sz="1400" dirty="0"/>
              <a:t>Ежемесячная плата за </a:t>
            </a:r>
            <a:r>
              <a:rPr lang="ru-RU" sz="1400" dirty="0" err="1"/>
              <a:t>найм</a:t>
            </a:r>
            <a:r>
              <a:rPr lang="ru-RU" sz="1400" dirty="0"/>
              <a:t> имеет фиксированную привязку к действующему МРОТ и составляет 0,15% за единицу площади жилья с оплатой на счет администрации Брянского района и ТК </a:t>
            </a:r>
            <a:r>
              <a:rPr lang="ru-RU" sz="1400" dirty="0" err="1"/>
              <a:t>Журиничи</a:t>
            </a:r>
            <a:endParaRPr lang="ru-RU" sz="1400" dirty="0"/>
          </a:p>
          <a:p>
            <a:pPr algn="just"/>
            <a:endParaRPr lang="ru-RU" sz="1400" dirty="0"/>
          </a:p>
          <a:p>
            <a:pPr algn="just"/>
            <a:r>
              <a:rPr lang="ru-RU" sz="1400" dirty="0"/>
              <a:t>Размер коммунальных платежей определяется индивидуальным потреблением. Счетчики газа и электроэнергии оборудованы системой автоматического снятия показаний. Оплата в пользу ресурсоснабжающих, коммунальных организаций.</a:t>
            </a:r>
          </a:p>
        </p:txBody>
      </p:sp>
      <p:sp>
        <p:nvSpPr>
          <p:cNvPr id="6" name="TextBox 5">
            <a:extLst>
              <a:ext uri="{FF2B5EF4-FFF2-40B4-BE49-F238E27FC236}">
                <a16:creationId xmlns:a16="http://schemas.microsoft.com/office/drawing/2014/main" id="{39CACF9B-DF60-4516-ABC6-2953214237AE}"/>
              </a:ext>
            </a:extLst>
          </p:cNvPr>
          <p:cNvSpPr txBox="1"/>
          <p:nvPr/>
        </p:nvSpPr>
        <p:spPr>
          <a:xfrm>
            <a:off x="410543" y="1082105"/>
            <a:ext cx="8399486" cy="1200329"/>
          </a:xfrm>
          <a:prstGeom prst="rect">
            <a:avLst/>
          </a:prstGeom>
          <a:noFill/>
        </p:spPr>
        <p:txBody>
          <a:bodyPr wrap="square" rtlCol="0">
            <a:spAutoFit/>
          </a:bodyPr>
          <a:lstStyle/>
          <a:p>
            <a:pPr marL="342900" lvl="1" indent="-342900">
              <a:buClr>
                <a:srgbClr val="008744"/>
              </a:buClr>
              <a:buFont typeface="Wingdings" panose="05000000000000000000" pitchFamily="2" charset="2"/>
              <a:buChar char="§"/>
            </a:pPr>
            <a:r>
              <a:rPr lang="ru-RU" sz="1200" b="1" dirty="0">
                <a:latin typeface="Tahoma" panose="020B0604030504040204" pitchFamily="34" charset="0"/>
                <a:ea typeface="Tahoma" panose="020B0604030504040204" pitchFamily="34" charset="0"/>
                <a:cs typeface="Tahoma" panose="020B0604030504040204" pitchFamily="34" charset="0"/>
              </a:rPr>
              <a:t>Условия найма жилья</a:t>
            </a:r>
          </a:p>
          <a:p>
            <a:pPr marL="457200" lvl="2">
              <a:buClr>
                <a:srgbClr val="008744"/>
              </a:buClr>
            </a:pPr>
            <a:r>
              <a:rPr lang="ru-RU" sz="1200" dirty="0"/>
              <a:t>Гражданин, постоянно проживающий на сельских территориях или зарегистрированный по месту пребывания </a:t>
            </a:r>
          </a:p>
          <a:p>
            <a:pPr marL="800100" lvl="2" indent="-342900">
              <a:buClr>
                <a:srgbClr val="008744"/>
              </a:buClr>
              <a:buFont typeface="Wingdings" panose="05000000000000000000" pitchFamily="2" charset="2"/>
              <a:buChar char="§"/>
            </a:pPr>
            <a:r>
              <a:rPr lang="ru-RU" sz="1200" dirty="0"/>
              <a:t>работает по трудовому договору на сельских территориях в АПК</a:t>
            </a:r>
          </a:p>
          <a:p>
            <a:pPr marL="800100" lvl="2" indent="-342900">
              <a:buClr>
                <a:srgbClr val="008744"/>
              </a:buClr>
              <a:buFont typeface="Wingdings" panose="05000000000000000000" pitchFamily="2" charset="2"/>
              <a:buChar char="§"/>
            </a:pPr>
            <a:r>
              <a:rPr lang="ru-RU" sz="1200" dirty="0"/>
              <a:t>жители Брянского района должны быть признаны нуждающимся в улучшении жилищных условий или не иметь собственного жилья</a:t>
            </a:r>
          </a:p>
        </p:txBody>
      </p:sp>
    </p:spTree>
    <p:extLst>
      <p:ext uri="{BB962C8B-B14F-4D97-AF65-F5344CB8AC3E}">
        <p14:creationId xmlns:p14="http://schemas.microsoft.com/office/powerpoint/2010/main" val="1957620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2" name="Заголовок 2">
            <a:extLst>
              <a:ext uri="{FF2B5EF4-FFF2-40B4-BE49-F238E27FC236}">
                <a16:creationId xmlns:a16="http://schemas.microsoft.com/office/drawing/2014/main" id="{4FECFCEC-B1A8-48D4-802D-0E2BA9735E36}"/>
              </a:ext>
            </a:extLst>
          </p:cNvPr>
          <p:cNvSpPr txBox="1">
            <a:spLocks/>
          </p:cNvSpPr>
          <p:nvPr/>
        </p:nvSpPr>
        <p:spPr>
          <a:xfrm>
            <a:off x="338536" y="365127"/>
            <a:ext cx="10369152" cy="1653082"/>
          </a:xfrm>
          <a:prstGeom prst="rect">
            <a:avLst/>
          </a:prstGeom>
        </p:spPr>
        <p:txBody>
          <a:bodyPr/>
          <a:lstStyle>
            <a:lvl1pPr>
              <a:defRPr sz="4000" baseline="0">
                <a:latin typeface="Open Sans" pitchFamily="34" charset="0"/>
                <a:ea typeface="Open Sans" pitchFamily="34" charset="0"/>
                <a:cs typeface="Open Sans" pitchFamily="34" charset="0"/>
              </a:defRPr>
            </a:lvl1pPr>
          </a:lstStyle>
          <a:p>
            <a:r>
              <a:rPr lang="ru-RU" sz="2000" kern="0" dirty="0">
                <a:solidFill>
                  <a:srgbClr val="008744"/>
                </a:solidFill>
                <a:latin typeface="Tahoma" panose="020B0604030504040204" pitchFamily="34" charset="0"/>
                <a:ea typeface="Tahoma" panose="020B0604030504040204" pitchFamily="34" charset="0"/>
                <a:cs typeface="Tahoma" panose="020B0604030504040204" pitchFamily="34" charset="0"/>
              </a:rPr>
              <a:t>Приложение</a:t>
            </a:r>
          </a:p>
          <a:p>
            <a:r>
              <a:rPr lang="ru-RU" sz="2000" b="1" dirty="0">
                <a:latin typeface="Tahoma" panose="020B0604030504040204" pitchFamily="34" charset="0"/>
                <a:ea typeface="Tahoma" panose="020B0604030504040204" pitchFamily="34" charset="0"/>
                <a:cs typeface="Tahoma" panose="020B0604030504040204" pitchFamily="34" charset="0"/>
              </a:rPr>
              <a:t>Предварительный перечень документов </a:t>
            </a:r>
          </a:p>
          <a:p>
            <a:r>
              <a:rPr lang="ru-RU" sz="1400" b="1" dirty="0">
                <a:latin typeface="Tahoma" panose="020B0604030504040204" pitchFamily="34" charset="0"/>
                <a:ea typeface="Tahoma" panose="020B0604030504040204" pitchFamily="34" charset="0"/>
                <a:cs typeface="Tahoma" panose="020B0604030504040204" pitchFamily="34" charset="0"/>
              </a:rPr>
              <a:t>прилагаемых к заявлению участником мероприятия претендующим на обеспечение жильем, предоставляемым по договору найма жилого помещения, в составе:</a:t>
            </a:r>
            <a:endParaRPr lang="ru-RU" sz="1400" kern="0" dirty="0">
              <a:solidFill>
                <a:srgbClr val="008744"/>
              </a:solidFill>
              <a:latin typeface="Tahoma" panose="020B0604030504040204" pitchFamily="34" charset="0"/>
              <a:ea typeface="Tahoma" panose="020B0604030504040204" pitchFamily="34" charset="0"/>
              <a:cs typeface="Tahoma" panose="020B0604030504040204" pitchFamily="34" charset="0"/>
            </a:endParaRPr>
          </a:p>
        </p:txBody>
      </p:sp>
      <p:sp>
        <p:nvSpPr>
          <p:cNvPr id="3" name="Прямоугольник 2">
            <a:extLst>
              <a:ext uri="{FF2B5EF4-FFF2-40B4-BE49-F238E27FC236}">
                <a16:creationId xmlns:a16="http://schemas.microsoft.com/office/drawing/2014/main" id="{2428AC82-7B2B-4C06-99C7-1216BAD18335}"/>
              </a:ext>
            </a:extLst>
          </p:cNvPr>
          <p:cNvSpPr/>
          <p:nvPr/>
        </p:nvSpPr>
        <p:spPr>
          <a:xfrm>
            <a:off x="338536" y="1514153"/>
            <a:ext cx="11737303" cy="5078313"/>
          </a:xfrm>
          <a:prstGeom prst="rect">
            <a:avLst/>
          </a:prstGeom>
        </p:spPr>
        <p:txBody>
          <a:bodyPr wrap="square">
            <a:spAutoFit/>
          </a:bodyPr>
          <a:lstStyle/>
          <a:p>
            <a:pPr algn="just"/>
            <a:r>
              <a:rPr lang="ru-RU" sz="1200" b="1" dirty="0"/>
              <a:t>а) </a:t>
            </a:r>
            <a:r>
              <a:rPr lang="ru-RU" sz="1200" dirty="0"/>
              <a:t>копий документов, удостоверяющих личность заявителя и членов его семьи (паспорт (страницы, где есть записи),  свидетельство о рождении (на детей до 14 лет));</a:t>
            </a:r>
          </a:p>
          <a:p>
            <a:pPr algn="just"/>
            <a:r>
              <a:rPr lang="ru-RU" sz="1200" b="1" dirty="0"/>
              <a:t>б) </a:t>
            </a:r>
            <a:r>
              <a:rPr lang="ru-RU" sz="1200" dirty="0"/>
              <a:t>копий документов, подтверждающих родственные отношения между лицами, указанными в заявлении в качестве членов семьи (справка о составе семьи, свидетельство о рождении, свидетельство о заключении брака, решение об усыновлении (удочерении), судебное решение о признании членом семьи и др.); </a:t>
            </a:r>
          </a:p>
          <a:p>
            <a:pPr algn="just"/>
            <a:r>
              <a:rPr lang="ru-RU" sz="1200" b="1" dirty="0"/>
              <a:t>в) </a:t>
            </a:r>
            <a:r>
              <a:rPr lang="ru-RU" sz="1200" dirty="0"/>
              <a:t>копий документов, подтверждающих регистрацию по месту жительства (по месту пребывания) гражданина и членов его семьи (паспорт (страницы – место жительства), свидетельство о регистрации по месту жительства (на детей до 14 лет), свидетельство о регистрации по месту пребывания);</a:t>
            </a:r>
          </a:p>
          <a:p>
            <a:pPr algn="just"/>
            <a:r>
              <a:rPr lang="ru-RU" sz="1200" b="1" dirty="0"/>
              <a:t>г) </a:t>
            </a:r>
            <a:r>
              <a:rPr lang="ru-RU" sz="1200" dirty="0"/>
              <a:t>документ, содержащий сведения о гражданах, зарегистрированных по месту жительства (по месту пребывания) в жилом помещении совместно с заявителем (выписка из домовой (</a:t>
            </a:r>
            <a:r>
              <a:rPr lang="ru-RU" sz="1200" dirty="0" err="1"/>
              <a:t>похозяйственной</a:t>
            </a:r>
            <a:r>
              <a:rPr lang="ru-RU" sz="1200" dirty="0"/>
              <a:t>) книги или копия поквартирной карточки или справка с места жительства  (с указанием всех зарегистрированных, жилой и общей площади занимаемого жилого помещения, собственника жилого помещения)); </a:t>
            </a:r>
          </a:p>
          <a:p>
            <a:pPr algn="just"/>
            <a:r>
              <a:rPr lang="ru-RU" sz="1200" b="1" dirty="0"/>
              <a:t>д) </a:t>
            </a:r>
            <a:r>
              <a:rPr lang="ru-RU" sz="1200" dirty="0"/>
              <a:t>документа, подтверждающего признание гражданина нуждающимся в улучшении жилищных условий органом местного самоуправления Брянского муниципального района по месту его постоянного жительства (регистрация по месту жительства) на основании </a:t>
            </a:r>
            <a:r>
              <a:rPr lang="ru-RU" sz="1200" dirty="0">
                <a:hlinkClick r:id="rId4">
                  <a:extLst>
                    <a:ext uri="{A12FA001-AC4F-418D-AE19-62706E023703}">
                      <ahyp:hlinkClr xmlns:ahyp="http://schemas.microsoft.com/office/drawing/2018/hyperlinkcolor" val="tx"/>
                    </a:ext>
                  </a:extLst>
                </a:hlinkClick>
              </a:rPr>
              <a:t>статьи 51</a:t>
            </a:r>
            <a:r>
              <a:rPr lang="ru-RU" sz="1200" dirty="0"/>
              <a:t> Жилищного кодекса Российской Федерации (для лиц постоянно проживающих на сельских территориях Брянского муниципального района (подтверждается регистрацией в установленном порядке по месту жительства)) (распоряжение или постановление);</a:t>
            </a:r>
          </a:p>
          <a:p>
            <a:pPr algn="just"/>
            <a:r>
              <a:rPr lang="ru-RU" sz="1200" b="1" dirty="0"/>
              <a:t>е) </a:t>
            </a:r>
            <a:r>
              <a:rPr lang="ru-RU" sz="1200" dirty="0"/>
              <a:t>копии документа, подтверждающего право пользования жилым помещением, занимаемым заявителем и членами его семьи  на условиях найма, аренды, безвозмездного пользования или на иных основаниях, предусмотренных законодательством Российской Федерации (для лиц, изъявивших желание постоянно проживать (переехать на постоянное место жительства) на сельской территории Брянского муниципального района);</a:t>
            </a:r>
          </a:p>
          <a:p>
            <a:pPr algn="just"/>
            <a:r>
              <a:rPr lang="ru-RU" sz="1200" b="1" dirty="0"/>
              <a:t>ж) </a:t>
            </a:r>
            <a:r>
              <a:rPr lang="ru-RU" sz="1200" dirty="0"/>
              <a:t>документа, подтверждающего право собственности на жилое помещение (для лиц, изъявивших желание постоянно проживать (переехать на постоянное место жительства) на сельской территории Брянского муниципального района);</a:t>
            </a:r>
          </a:p>
          <a:p>
            <a:pPr algn="just"/>
            <a:r>
              <a:rPr lang="ru-RU" sz="1200" b="1" dirty="0"/>
              <a:t>з</a:t>
            </a:r>
            <a:r>
              <a:rPr lang="ru-RU" sz="1200" b="1"/>
              <a:t>) </a:t>
            </a:r>
            <a:r>
              <a:rPr lang="ru-RU" sz="1200"/>
              <a:t>выписок </a:t>
            </a:r>
            <a:r>
              <a:rPr lang="ru-RU" sz="1200" dirty="0"/>
              <a:t>из Единого государственного реестра недвижимости о правах гражданина и членов его семьи на имеющиеся или имевшиеся у них жилые помещения  на территории Российской Федерации с 01.01.2000г.  (для лиц, изъявивших желание постоянно проживать (переехать на постоянное место жительства) на сельской территории Брянского муниципального района);</a:t>
            </a:r>
          </a:p>
          <a:p>
            <a:pPr algn="just"/>
            <a:r>
              <a:rPr lang="ru-RU" sz="1200" b="1" dirty="0"/>
              <a:t>и) </a:t>
            </a:r>
            <a:r>
              <a:rPr lang="ru-RU" sz="1200" dirty="0"/>
              <a:t>справки ГБУ «</a:t>
            </a:r>
            <a:r>
              <a:rPr lang="ru-RU" sz="1200" dirty="0" err="1"/>
              <a:t>Брянскоблтехинвентаризация</a:t>
            </a:r>
            <a:r>
              <a:rPr lang="ru-RU" sz="1200" dirty="0"/>
              <a:t>» о наличии или отсутствии в собственности у гражданина и членов его семьи (для лиц старше 2000 года рождения) жилых помещений  на территории Брянской области (для лиц, изъявивших желание постоянно проживать (переехать на постоянное место жительства) на сельской территории Брянского муниципального района);</a:t>
            </a:r>
          </a:p>
          <a:p>
            <a:pPr algn="just"/>
            <a:r>
              <a:rPr lang="ru-RU" sz="1200" b="1" dirty="0"/>
              <a:t>к) </a:t>
            </a:r>
            <a:r>
              <a:rPr lang="ru-RU" sz="1200" dirty="0"/>
              <a:t>копии трудовой книжки (копии трудового договора), или информации о трудовой деятельности в соответствии со сведениями о трудовой деятельности, предусмотренными </a:t>
            </a:r>
            <a:r>
              <a:rPr lang="ru-RU" sz="1200" dirty="0">
                <a:hlinkClick r:id="rId5">
                  <a:extLst>
                    <a:ext uri="{A12FA001-AC4F-418D-AE19-62706E023703}">
                      <ahyp:hlinkClr xmlns:ahyp="http://schemas.microsoft.com/office/drawing/2018/hyperlinkcolor" val="tx"/>
                    </a:ext>
                  </a:extLst>
                </a:hlinkClick>
              </a:rPr>
              <a:t>статьей 66.1</a:t>
            </a:r>
            <a:r>
              <a:rPr lang="ru-RU" sz="1200" dirty="0"/>
              <a:t> Трудового кодекса Российской Федерации, в распечатанном виде либо в электронной форме с цифровой подписью (для работающих по трудовым договорам). </a:t>
            </a:r>
          </a:p>
        </p:txBody>
      </p:sp>
    </p:spTree>
    <p:extLst>
      <p:ext uri="{BB962C8B-B14F-4D97-AF65-F5344CB8AC3E}">
        <p14:creationId xmlns:p14="http://schemas.microsoft.com/office/powerpoint/2010/main" val="4560185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4814</TotalTime>
  <Words>1588</Words>
  <Application>Microsoft Office PowerPoint</Application>
  <PresentationFormat>Произвольный</PresentationFormat>
  <Paragraphs>194</Paragraphs>
  <Slides>8</Slides>
  <Notes>3</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8</vt:i4>
      </vt:variant>
    </vt:vector>
  </HeadingPairs>
  <TitlesOfParts>
    <vt:vector size="15" baseType="lpstr">
      <vt:lpstr>Arial</vt:lpstr>
      <vt:lpstr>Calibri</vt:lpstr>
      <vt:lpstr>DejaVu Sans</vt:lpstr>
      <vt:lpstr>Open Sans</vt:lpstr>
      <vt:lpstr>Tahoma</vt:lpstr>
      <vt:lpstr>Wingdings</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 Windows</dc:creator>
  <cp:lastModifiedBy>Монастыршин Павел Валерьевич</cp:lastModifiedBy>
  <cp:revision>164</cp:revision>
  <dcterms:created xsi:type="dcterms:W3CDTF">2020-05-18T13:53:32Z</dcterms:created>
  <dcterms:modified xsi:type="dcterms:W3CDTF">2025-11-19T10:38:37Z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Произвольный</vt:lpwstr>
  </property>
  <property fmtid="{D5CDD505-2E9C-101B-9397-08002B2CF9AE}" pid="9" name="ScaleCrop">
    <vt:bool>false</vt:bool>
  </property>
  <property fmtid="{D5CDD505-2E9C-101B-9397-08002B2CF9AE}" pid="10" name="ShareDoc">
    <vt:bool>false</vt:bool>
  </property>
  <property fmtid="{D5CDD505-2E9C-101B-9397-08002B2CF9AE}" pid="11" name="Slides">
    <vt:i4>8</vt:i4>
  </property>
</Properties>
</file>